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8"/>
  </p:notesMasterIdLst>
  <p:sldIdLst>
    <p:sldId id="256" r:id="rId5"/>
    <p:sldId id="258" r:id="rId6"/>
    <p:sldId id="335" r:id="rId7"/>
    <p:sldId id="339" r:id="rId8"/>
    <p:sldId id="268" r:id="rId9"/>
    <p:sldId id="260" r:id="rId10"/>
    <p:sldId id="274" r:id="rId11"/>
    <p:sldId id="273" r:id="rId12"/>
    <p:sldId id="270" r:id="rId13"/>
    <p:sldId id="271" r:id="rId14"/>
    <p:sldId id="275" r:id="rId15"/>
    <p:sldId id="276" r:id="rId16"/>
    <p:sldId id="281" r:id="rId17"/>
    <p:sldId id="257" r:id="rId18"/>
    <p:sldId id="323" r:id="rId19"/>
    <p:sldId id="332" r:id="rId20"/>
    <p:sldId id="272" r:id="rId21"/>
    <p:sldId id="261" r:id="rId22"/>
    <p:sldId id="336" r:id="rId23"/>
    <p:sldId id="337" r:id="rId24"/>
    <p:sldId id="277" r:id="rId25"/>
    <p:sldId id="262" r:id="rId26"/>
    <p:sldId id="305" r:id="rId27"/>
    <p:sldId id="278" r:id="rId28"/>
    <p:sldId id="314" r:id="rId29"/>
    <p:sldId id="283" r:id="rId30"/>
    <p:sldId id="284" r:id="rId31"/>
    <p:sldId id="282" r:id="rId32"/>
    <p:sldId id="325" r:id="rId33"/>
    <p:sldId id="303" r:id="rId34"/>
    <p:sldId id="285" r:id="rId35"/>
    <p:sldId id="287" r:id="rId36"/>
    <p:sldId id="371" r:id="rId37"/>
    <p:sldId id="366" r:id="rId38"/>
    <p:sldId id="279" r:id="rId39"/>
    <p:sldId id="286" r:id="rId40"/>
    <p:sldId id="280" r:id="rId41"/>
    <p:sldId id="293" r:id="rId42"/>
    <p:sldId id="288" r:id="rId43"/>
    <p:sldId id="324" r:id="rId44"/>
    <p:sldId id="291" r:id="rId45"/>
    <p:sldId id="292" r:id="rId46"/>
    <p:sldId id="290" r:id="rId47"/>
    <p:sldId id="289" r:id="rId48"/>
    <p:sldId id="294" r:id="rId49"/>
    <p:sldId id="295" r:id="rId50"/>
    <p:sldId id="296" r:id="rId51"/>
    <p:sldId id="363" r:id="rId52"/>
    <p:sldId id="367" r:id="rId53"/>
    <p:sldId id="300" r:id="rId54"/>
    <p:sldId id="307" r:id="rId55"/>
    <p:sldId id="338" r:id="rId56"/>
    <p:sldId id="310" r:id="rId57"/>
    <p:sldId id="311" r:id="rId58"/>
    <p:sldId id="312" r:id="rId59"/>
    <p:sldId id="313" r:id="rId60"/>
    <p:sldId id="365" r:id="rId61"/>
    <p:sldId id="372" r:id="rId62"/>
    <p:sldId id="377" r:id="rId63"/>
    <p:sldId id="297" r:id="rId64"/>
    <p:sldId id="298" r:id="rId65"/>
    <p:sldId id="306" r:id="rId66"/>
    <p:sldId id="299" r:id="rId67"/>
    <p:sldId id="301" r:id="rId68"/>
    <p:sldId id="326" r:id="rId69"/>
    <p:sldId id="346" r:id="rId70"/>
    <p:sldId id="347" r:id="rId71"/>
    <p:sldId id="345" r:id="rId72"/>
    <p:sldId id="328" r:id="rId73"/>
    <p:sldId id="329" r:id="rId74"/>
    <p:sldId id="330" r:id="rId75"/>
    <p:sldId id="331" r:id="rId76"/>
    <p:sldId id="302" r:id="rId77"/>
    <p:sldId id="316" r:id="rId78"/>
    <p:sldId id="322" r:id="rId79"/>
    <p:sldId id="340" r:id="rId80"/>
    <p:sldId id="344" r:id="rId81"/>
    <p:sldId id="342" r:id="rId82"/>
    <p:sldId id="341" r:id="rId83"/>
    <p:sldId id="343" r:id="rId84"/>
    <p:sldId id="327" r:id="rId85"/>
    <p:sldId id="265" r:id="rId86"/>
    <p:sldId id="26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B589BF-AC75-4920-AEAC-174DC2ED4D9C}">
          <p14:sldIdLst>
            <p14:sldId id="256"/>
            <p14:sldId id="258"/>
            <p14:sldId id="335"/>
            <p14:sldId id="339"/>
            <p14:sldId id="268"/>
            <p14:sldId id="260"/>
            <p14:sldId id="274"/>
            <p14:sldId id="273"/>
            <p14:sldId id="270"/>
            <p14:sldId id="271"/>
            <p14:sldId id="275"/>
            <p14:sldId id="276"/>
            <p14:sldId id="281"/>
            <p14:sldId id="257"/>
            <p14:sldId id="323"/>
            <p14:sldId id="332"/>
            <p14:sldId id="272"/>
            <p14:sldId id="261"/>
            <p14:sldId id="336"/>
            <p14:sldId id="337"/>
            <p14:sldId id="277"/>
            <p14:sldId id="262"/>
            <p14:sldId id="305"/>
            <p14:sldId id="278"/>
            <p14:sldId id="314"/>
            <p14:sldId id="283"/>
            <p14:sldId id="284"/>
            <p14:sldId id="282"/>
            <p14:sldId id="325"/>
            <p14:sldId id="303"/>
            <p14:sldId id="285"/>
            <p14:sldId id="287"/>
            <p14:sldId id="371"/>
            <p14:sldId id="366"/>
            <p14:sldId id="279"/>
            <p14:sldId id="286"/>
            <p14:sldId id="280"/>
            <p14:sldId id="293"/>
            <p14:sldId id="288"/>
            <p14:sldId id="324"/>
            <p14:sldId id="291"/>
            <p14:sldId id="292"/>
            <p14:sldId id="290"/>
            <p14:sldId id="289"/>
            <p14:sldId id="294"/>
            <p14:sldId id="295"/>
            <p14:sldId id="296"/>
            <p14:sldId id="363"/>
            <p14:sldId id="367"/>
            <p14:sldId id="300"/>
            <p14:sldId id="307"/>
            <p14:sldId id="338"/>
            <p14:sldId id="310"/>
            <p14:sldId id="311"/>
            <p14:sldId id="312"/>
            <p14:sldId id="313"/>
            <p14:sldId id="365"/>
            <p14:sldId id="372"/>
            <p14:sldId id="377"/>
            <p14:sldId id="297"/>
            <p14:sldId id="298"/>
            <p14:sldId id="306"/>
            <p14:sldId id="299"/>
            <p14:sldId id="301"/>
            <p14:sldId id="326"/>
            <p14:sldId id="346"/>
            <p14:sldId id="347"/>
            <p14:sldId id="345"/>
            <p14:sldId id="328"/>
            <p14:sldId id="329"/>
            <p14:sldId id="330"/>
            <p14:sldId id="331"/>
            <p14:sldId id="302"/>
            <p14:sldId id="316"/>
            <p14:sldId id="322"/>
            <p14:sldId id="340"/>
            <p14:sldId id="344"/>
            <p14:sldId id="342"/>
            <p14:sldId id="341"/>
            <p14:sldId id="343"/>
            <p14:sldId id="327"/>
            <p14:sldId id="265"/>
            <p14:sldId id="2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ak Joshi" initials="PJ" lastIdx="3" clrIdx="0">
    <p:extLst>
      <p:ext uri="{19B8F6BF-5375-455C-9EA6-DF929625EA0E}">
        <p15:presenceInfo xmlns:p15="http://schemas.microsoft.com/office/powerpoint/2012/main" userId="S::PalakKamal.Joshi@newwave.io::8c307822-b09b-4b6c-8ef2-ec0b977dce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17A3"/>
    <a:srgbClr val="FF6699"/>
    <a:srgbClr val="CC0066"/>
    <a:srgbClr val="73457B"/>
    <a:srgbClr val="6FEAF7"/>
    <a:srgbClr val="D21CBC"/>
    <a:srgbClr val="9B158B"/>
    <a:srgbClr val="FFCCFF"/>
    <a:srgbClr val="FF99C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0CF7D-C440-4D2B-8D9A-D22EF778D9C3}" v="1" dt="2021-02-10T16:01:3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k Joshi" userId="S::palakkamal.joshi@newwave.io::8c307822-b09b-4b6c-8ef2-ec0b977dce03" providerId="AD" clId="Web-{34C99426-9A74-A345-7C61-CA79AA0B20B8}"/>
    <pc:docChg chg="modSld">
      <pc:chgData name="Palak Joshi" userId="S::palakkamal.joshi@newwave.io::8c307822-b09b-4b6c-8ef2-ec0b977dce03" providerId="AD" clId="Web-{34C99426-9A74-A345-7C61-CA79AA0B20B8}" dt="2019-05-16T16:09:24.245" v="15" actId="1076"/>
      <pc:docMkLst>
        <pc:docMk/>
      </pc:docMkLst>
      <pc:sldChg chg="modSp">
        <pc:chgData name="Palak Joshi" userId="S::palakkamal.joshi@newwave.io::8c307822-b09b-4b6c-8ef2-ec0b977dce03" providerId="AD" clId="Web-{34C99426-9A74-A345-7C61-CA79AA0B20B8}" dt="2019-05-16T16:09:24.245" v="15" actId="1076"/>
        <pc:sldMkLst>
          <pc:docMk/>
          <pc:sldMk cId="1771254767" sldId="339"/>
        </pc:sldMkLst>
        <pc:spChg chg="mod">
          <ac:chgData name="Palak Joshi" userId="S::palakkamal.joshi@newwave.io::8c307822-b09b-4b6c-8ef2-ec0b977dce03" providerId="AD" clId="Web-{34C99426-9A74-A345-7C61-CA79AA0B20B8}" dt="2019-05-16T16:09:24.245" v="15" actId="1076"/>
          <ac:spMkLst>
            <pc:docMk/>
            <pc:sldMk cId="1771254767" sldId="339"/>
            <ac:spMk id="3" creationId="{0BF52C07-D187-4EBA-896E-A150E5E6E1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F8809-BCD3-4DB0-8D2C-E4E2BE60F653}"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ED1AC0-5074-44FE-B2DC-03E55B06346E}" type="slidenum">
              <a:rPr lang="en-US" smtClean="0"/>
              <a:t>‹#›</a:t>
            </a:fld>
            <a:endParaRPr lang="en-US"/>
          </a:p>
        </p:txBody>
      </p:sp>
    </p:spTree>
    <p:extLst>
      <p:ext uri="{BB962C8B-B14F-4D97-AF65-F5344CB8AC3E}">
        <p14:creationId xmlns:p14="http://schemas.microsoft.com/office/powerpoint/2010/main" val="21740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ED1AC0-5074-44FE-B2DC-03E55B06346E}" type="slidenum">
              <a:rPr lang="en-US" smtClean="0"/>
              <a:t>28</a:t>
            </a:fld>
            <a:endParaRPr lang="en-US"/>
          </a:p>
        </p:txBody>
      </p:sp>
    </p:spTree>
    <p:extLst>
      <p:ext uri="{BB962C8B-B14F-4D97-AF65-F5344CB8AC3E}">
        <p14:creationId xmlns:p14="http://schemas.microsoft.com/office/powerpoint/2010/main" val="114160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ED1AC0-5074-44FE-B2DC-03E55B06346E}" type="slidenum">
              <a:rPr lang="en-US" smtClean="0"/>
              <a:t>44</a:t>
            </a:fld>
            <a:endParaRPr lang="en-US"/>
          </a:p>
        </p:txBody>
      </p:sp>
    </p:spTree>
    <p:extLst>
      <p:ext uri="{BB962C8B-B14F-4D97-AF65-F5344CB8AC3E}">
        <p14:creationId xmlns:p14="http://schemas.microsoft.com/office/powerpoint/2010/main" val="176446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6015652" y="2589380"/>
            <a:ext cx="3284537" cy="752475"/>
          </a:xfrm>
          <a:prstGeom prst="rect">
            <a:avLst/>
          </a:prstGeom>
        </p:spPr>
        <p:txBody>
          <a:bodyPr/>
          <a:lstStyle>
            <a:lvl1pPr marL="0" indent="0">
              <a:buFontTx/>
              <a:buNone/>
              <a:defRPr sz="2400">
                <a:solidFill>
                  <a:schemeClr val="bg1"/>
                </a:solidFill>
                <a:latin typeface="CeraGR-Regular ☞" charset="0"/>
                <a:ea typeface="CeraGR-Regular ☞" charset="0"/>
                <a:cs typeface="CeraGR-Regular ☞" charset="0"/>
              </a:defRPr>
            </a:lvl1pPr>
          </a:lstStyle>
          <a:p>
            <a:pPr lvl="0"/>
            <a:r>
              <a:rPr lang="en-US"/>
              <a:t>Presentation Title</a:t>
            </a:r>
            <a:br>
              <a:rPr lang="en-US"/>
            </a:br>
            <a:r>
              <a:rPr lang="en-US"/>
              <a:t>1.1.18</a:t>
            </a:r>
          </a:p>
        </p:txBody>
      </p:sp>
      <p:sp>
        <p:nvSpPr>
          <p:cNvPr id="21" name="Text Placeholder 16"/>
          <p:cNvSpPr>
            <a:spLocks noGrp="1"/>
          </p:cNvSpPr>
          <p:nvPr>
            <p:ph type="body" sz="quarter" idx="11" hasCustomPrompt="1"/>
          </p:nvPr>
        </p:nvSpPr>
        <p:spPr>
          <a:xfrm>
            <a:off x="6015652" y="3684318"/>
            <a:ext cx="3284537" cy="752475"/>
          </a:xfrm>
          <a:prstGeom prst="rect">
            <a:avLst/>
          </a:prstGeom>
        </p:spPr>
        <p:txBody>
          <a:bodyPr/>
          <a:lstStyle>
            <a:lvl1pPr marL="0" indent="0">
              <a:buFontTx/>
              <a:buNone/>
              <a:defRPr sz="1500">
                <a:solidFill>
                  <a:schemeClr val="bg1"/>
                </a:solidFill>
                <a:latin typeface="CeraGR-Regular ☞" charset="0"/>
                <a:ea typeface="CeraGR-Regular ☞" charset="0"/>
                <a:cs typeface="CeraGR-Regular ☞" charset="0"/>
              </a:defRPr>
            </a:lvl1pPr>
          </a:lstStyle>
          <a:p>
            <a:pPr lvl="0"/>
            <a:r>
              <a:rPr lang="en-US"/>
              <a:t>Presented to:</a:t>
            </a:r>
          </a:p>
        </p:txBody>
      </p:sp>
    </p:spTree>
    <p:extLst>
      <p:ext uri="{BB962C8B-B14F-4D97-AF65-F5344CB8AC3E}">
        <p14:creationId xmlns:p14="http://schemas.microsoft.com/office/powerpoint/2010/main" val="1344519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in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hasCustomPrompt="1"/>
          </p:nvPr>
        </p:nvSpPr>
        <p:spPr>
          <a:xfrm>
            <a:off x="1438791" y="868574"/>
            <a:ext cx="7421430" cy="752475"/>
          </a:xfrm>
          <a:prstGeom prst="rect">
            <a:avLst/>
          </a:prstGeom>
        </p:spPr>
        <p:txBody>
          <a:bodyPr/>
          <a:lstStyle>
            <a:lvl1pPr marL="0" indent="0">
              <a:buFontTx/>
              <a:buNone/>
              <a:defRPr sz="3400" baseline="0">
                <a:solidFill>
                  <a:schemeClr val="tx1"/>
                </a:solidFill>
                <a:latin typeface="CeraGR-Bold ☞" charset="0"/>
                <a:ea typeface="CeraGR-Bold ☞" charset="0"/>
                <a:cs typeface="CeraGR-Bold ☞" charset="0"/>
              </a:defRPr>
            </a:lvl1pPr>
          </a:lstStyle>
          <a:p>
            <a:pPr lvl="0"/>
            <a:r>
              <a:rPr lang="en-US"/>
              <a:t>Contact</a:t>
            </a:r>
          </a:p>
        </p:txBody>
      </p:sp>
      <p:sp>
        <p:nvSpPr>
          <p:cNvPr id="12" name="Text Placeholder 16"/>
          <p:cNvSpPr>
            <a:spLocks noGrp="1"/>
          </p:cNvSpPr>
          <p:nvPr>
            <p:ph type="body" sz="quarter" idx="11" hasCustomPrompt="1"/>
          </p:nvPr>
        </p:nvSpPr>
        <p:spPr>
          <a:xfrm>
            <a:off x="1443766" y="2296652"/>
            <a:ext cx="2565650" cy="385942"/>
          </a:xfrm>
          <a:prstGeom prst="rect">
            <a:avLst/>
          </a:prstGeom>
        </p:spPr>
        <p:txBody>
          <a:bodyPr/>
          <a:lstStyle>
            <a:lvl1pPr marL="0" indent="0">
              <a:buFontTx/>
              <a:buNone/>
              <a:defRPr sz="2000" baseline="0">
                <a:solidFill>
                  <a:schemeClr val="tx1"/>
                </a:solidFill>
                <a:latin typeface="CeraGR-Bold ☞" charset="0"/>
                <a:ea typeface="CeraGR-Bold ☞" charset="0"/>
                <a:cs typeface="CeraGR-Bold ☞" charset="0"/>
              </a:defRPr>
            </a:lvl1pPr>
          </a:lstStyle>
          <a:p>
            <a:pPr lvl="0"/>
            <a:r>
              <a:rPr lang="en-US"/>
              <a:t>John Smith </a:t>
            </a:r>
          </a:p>
        </p:txBody>
      </p:sp>
      <p:sp>
        <p:nvSpPr>
          <p:cNvPr id="13" name="Text Placeholder 16"/>
          <p:cNvSpPr>
            <a:spLocks noGrp="1"/>
          </p:cNvSpPr>
          <p:nvPr>
            <p:ph type="body" sz="quarter" idx="14" hasCustomPrompt="1"/>
          </p:nvPr>
        </p:nvSpPr>
        <p:spPr>
          <a:xfrm>
            <a:off x="1443766" y="2668249"/>
            <a:ext cx="2565650" cy="1034321"/>
          </a:xfrm>
          <a:prstGeom prst="rect">
            <a:avLst/>
          </a:prstGeom>
        </p:spPr>
        <p:txBody>
          <a:bodyPr/>
          <a:lstStyle>
            <a:lvl1pPr marL="0" indent="0">
              <a:buFontTx/>
              <a:buNone/>
              <a:defRPr sz="1500" baseline="0">
                <a:solidFill>
                  <a:schemeClr val="tx1"/>
                </a:solidFill>
                <a:latin typeface="CeraGR-Regular ☞" charset="0"/>
                <a:ea typeface="CeraGR-Regular ☞" charset="0"/>
                <a:cs typeface="CeraGR-Regular ☞" charset="0"/>
              </a:defRPr>
            </a:lvl1pPr>
          </a:lstStyle>
          <a:p>
            <a:pPr lvl="0"/>
            <a:r>
              <a:rPr lang="en-US"/>
              <a:t>Title</a:t>
            </a:r>
            <a:br>
              <a:rPr lang="en-US"/>
            </a:br>
            <a:r>
              <a:rPr lang="en-US"/>
              <a:t>email</a:t>
            </a:r>
            <a:br>
              <a:rPr lang="en-US"/>
            </a:br>
            <a:r>
              <a:rPr lang="en-US"/>
              <a:t>phone</a:t>
            </a:r>
          </a:p>
        </p:txBody>
      </p:sp>
      <p:sp>
        <p:nvSpPr>
          <p:cNvPr id="14" name="Text Placeholder 16"/>
          <p:cNvSpPr>
            <a:spLocks noGrp="1"/>
          </p:cNvSpPr>
          <p:nvPr>
            <p:ph type="body" sz="quarter" idx="15" hasCustomPrompt="1"/>
          </p:nvPr>
        </p:nvSpPr>
        <p:spPr>
          <a:xfrm>
            <a:off x="1443766" y="4155432"/>
            <a:ext cx="2565650" cy="385942"/>
          </a:xfrm>
          <a:prstGeom prst="rect">
            <a:avLst/>
          </a:prstGeom>
        </p:spPr>
        <p:txBody>
          <a:bodyPr/>
          <a:lstStyle>
            <a:lvl1pPr marL="0" indent="0">
              <a:buFontTx/>
              <a:buNone/>
              <a:defRPr sz="2000" baseline="0">
                <a:solidFill>
                  <a:schemeClr val="tx1"/>
                </a:solidFill>
                <a:latin typeface="CeraGR-Bold ☞" charset="0"/>
                <a:ea typeface="CeraGR-Bold ☞" charset="0"/>
                <a:cs typeface="CeraGR-Bold ☞" charset="0"/>
              </a:defRPr>
            </a:lvl1pPr>
          </a:lstStyle>
          <a:p>
            <a:pPr lvl="0"/>
            <a:r>
              <a:rPr lang="en-US"/>
              <a:t>John Smith</a:t>
            </a:r>
          </a:p>
        </p:txBody>
      </p:sp>
      <p:sp>
        <p:nvSpPr>
          <p:cNvPr id="15" name="Text Placeholder 16"/>
          <p:cNvSpPr>
            <a:spLocks noGrp="1"/>
          </p:cNvSpPr>
          <p:nvPr>
            <p:ph type="body" sz="quarter" idx="16" hasCustomPrompt="1"/>
          </p:nvPr>
        </p:nvSpPr>
        <p:spPr>
          <a:xfrm>
            <a:off x="1443766" y="4527029"/>
            <a:ext cx="2565650" cy="103432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sz="1500" baseline="0">
                <a:solidFill>
                  <a:schemeClr val="tx1"/>
                </a:solidFill>
                <a:latin typeface="CeraGR-Regular ☞" charset="0"/>
                <a:ea typeface="CeraGR-Regular ☞" charset="0"/>
                <a:cs typeface="CeraGR-Regular ☞"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Title</a:t>
            </a:r>
            <a:br>
              <a:rPr lang="en-US"/>
            </a:br>
            <a:r>
              <a:rPr lang="en-US"/>
              <a:t>email</a:t>
            </a:r>
            <a:br>
              <a:rPr lang="en-US"/>
            </a:br>
            <a:r>
              <a:rPr lang="en-US"/>
              <a:t>phone</a:t>
            </a:r>
          </a:p>
          <a:p>
            <a:pPr lvl="0"/>
            <a:endParaRPr lang="en-US"/>
          </a:p>
        </p:txBody>
      </p:sp>
      <p:sp>
        <p:nvSpPr>
          <p:cNvPr id="17"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raGR-Regular ☞" charset="0"/>
                <a:ea typeface="CeraGR-Regular ☞" charset="0"/>
                <a:cs typeface="CeraGR-Regular ☞" charset="0"/>
              </a:defRPr>
            </a:lvl1pPr>
          </a:lstStyle>
          <a:p>
            <a:fld id="{016F6046-B692-474F-9A20-66B76AFFDA2A}" type="slidenum">
              <a:rPr lang="en-US" smtClean="0"/>
              <a:pPr/>
              <a:t>‹#›</a:t>
            </a:fld>
            <a:endParaRPr lang="en-US"/>
          </a:p>
        </p:txBody>
      </p:sp>
    </p:spTree>
    <p:extLst>
      <p:ext uri="{BB962C8B-B14F-4D97-AF65-F5344CB8AC3E}">
        <p14:creationId xmlns:p14="http://schemas.microsoft.com/office/powerpoint/2010/main" val="100615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gn of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9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open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16"/>
          <p:cNvSpPr>
            <a:spLocks noGrp="1"/>
          </p:cNvSpPr>
          <p:nvPr>
            <p:ph type="body" sz="quarter" idx="10" hasCustomPrompt="1"/>
          </p:nvPr>
        </p:nvSpPr>
        <p:spPr>
          <a:xfrm>
            <a:off x="6277007" y="3086576"/>
            <a:ext cx="4638643" cy="684847"/>
          </a:xfrm>
          <a:prstGeom prst="rect">
            <a:avLst/>
          </a:prstGeom>
        </p:spPr>
        <p:txBody>
          <a:bodyPr/>
          <a:lstStyle>
            <a:lvl1pPr marL="0" indent="0" algn="l">
              <a:buFontTx/>
              <a:buNone/>
              <a:defRPr sz="4400">
                <a:solidFill>
                  <a:srgbClr val="D10B82"/>
                </a:solidFill>
                <a:latin typeface="CeraGR-Light ☞" charset="0"/>
                <a:ea typeface="CeraGR-Light ☞" charset="0"/>
                <a:cs typeface="CeraGR-Light ☞" charset="0"/>
              </a:defRPr>
            </a:lvl1pPr>
          </a:lstStyle>
          <a:p>
            <a:pPr lvl="0"/>
            <a:r>
              <a:rPr lang="en-US"/>
              <a:t>Chapter Opener</a:t>
            </a:r>
          </a:p>
        </p:txBody>
      </p:sp>
    </p:spTree>
    <p:extLst>
      <p:ext uri="{BB962C8B-B14F-4D97-AF65-F5344CB8AC3E}">
        <p14:creationId xmlns:p14="http://schemas.microsoft.com/office/powerpoint/2010/main" val="152057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hasCustomPrompt="1"/>
          </p:nvPr>
        </p:nvSpPr>
        <p:spPr>
          <a:xfrm>
            <a:off x="1438791" y="868574"/>
            <a:ext cx="4657209" cy="752475"/>
          </a:xfrm>
          <a:prstGeom prst="rect">
            <a:avLst/>
          </a:prstGeom>
        </p:spPr>
        <p:txBody>
          <a:bodyPr/>
          <a:lstStyle>
            <a:lvl1pPr marL="0" indent="0">
              <a:buFontTx/>
              <a:buNone/>
              <a:defRPr sz="3400">
                <a:solidFill>
                  <a:schemeClr val="tx1"/>
                </a:solidFill>
                <a:latin typeface="CeraGR-Bold ☞" charset="0"/>
                <a:ea typeface="CeraGR-Bold ☞" charset="0"/>
                <a:cs typeface="CeraGR-Bold ☞" charset="0"/>
              </a:defRPr>
            </a:lvl1pPr>
          </a:lstStyle>
          <a:p>
            <a:pPr lvl="0"/>
            <a:r>
              <a:rPr lang="en-US"/>
              <a:t>Intro Page</a:t>
            </a:r>
          </a:p>
        </p:txBody>
      </p:sp>
      <p:sp>
        <p:nvSpPr>
          <p:cNvPr id="12" name="Text Placeholder 16"/>
          <p:cNvSpPr>
            <a:spLocks noGrp="1"/>
          </p:cNvSpPr>
          <p:nvPr>
            <p:ph type="body" sz="quarter" idx="11" hasCustomPrompt="1"/>
          </p:nvPr>
        </p:nvSpPr>
        <p:spPr>
          <a:xfrm>
            <a:off x="1438791" y="1884292"/>
            <a:ext cx="4657209" cy="3885887"/>
          </a:xfrm>
          <a:prstGeom prst="rect">
            <a:avLst/>
          </a:prstGeom>
        </p:spPr>
        <p:txBody>
          <a:bodyPr/>
          <a:lstStyle>
            <a:lvl1pPr marL="0" indent="0">
              <a:buFontTx/>
              <a:buNone/>
              <a:defRPr sz="2000" baseline="0">
                <a:solidFill>
                  <a:schemeClr val="tx1"/>
                </a:solidFill>
                <a:latin typeface="CeraGR-Regular ☞" charset="0"/>
                <a:ea typeface="CeraGR-Regular ☞" charset="0"/>
                <a:cs typeface="CeraGR-Regular ☞" charset="0"/>
              </a:defRPr>
            </a:lvl1pPr>
          </a:lstStyle>
          <a:p>
            <a:pPr lvl="0"/>
            <a:r>
              <a:rPr lang="en-US"/>
              <a:t>Insert thesis/ intro page/ highlight information on this slide. Examples: About us, presentation overview, our vision etc.</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raGR-Regular ☞" charset="0"/>
                <a:ea typeface="CeraGR-Regular ☞" charset="0"/>
                <a:cs typeface="CeraGR-Regular ☞" charset="0"/>
              </a:defRPr>
            </a:lvl1pPr>
          </a:lstStyle>
          <a:p>
            <a:fld id="{016F6046-B692-474F-9A20-66B76AFFDA2A}" type="slidenum">
              <a:rPr lang="en-US" smtClean="0"/>
              <a:pPr/>
              <a:t>‹#›</a:t>
            </a:fld>
            <a:endParaRPr lang="en-US"/>
          </a:p>
        </p:txBody>
      </p:sp>
    </p:spTree>
    <p:extLst>
      <p:ext uri="{BB962C8B-B14F-4D97-AF65-F5344CB8AC3E}">
        <p14:creationId xmlns:p14="http://schemas.microsoft.com/office/powerpoint/2010/main" val="119390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1" hasCustomPrompt="1"/>
          </p:nvPr>
        </p:nvSpPr>
        <p:spPr>
          <a:xfrm>
            <a:off x="1438791" y="868574"/>
            <a:ext cx="4657209" cy="752475"/>
          </a:xfrm>
          <a:prstGeom prst="rect">
            <a:avLst/>
          </a:prstGeom>
        </p:spPr>
        <p:txBody>
          <a:bodyPr/>
          <a:lstStyle>
            <a:lvl1pPr marL="0" indent="0">
              <a:buFontTx/>
              <a:buNone/>
              <a:defRPr sz="3400">
                <a:solidFill>
                  <a:schemeClr val="tx1"/>
                </a:solidFill>
                <a:latin typeface="CeraGR-Bold ☞" charset="0"/>
                <a:ea typeface="CeraGR-Bold ☞" charset="0"/>
                <a:cs typeface="CeraGR-Bold ☞" charset="0"/>
              </a:defRPr>
            </a:lvl1pPr>
          </a:lstStyle>
          <a:p>
            <a:pPr lvl="0"/>
            <a:r>
              <a:rPr lang="en-US"/>
              <a:t>Full Text Page</a:t>
            </a:r>
          </a:p>
        </p:txBody>
      </p:sp>
      <p:sp>
        <p:nvSpPr>
          <p:cNvPr id="12" name="Text Placeholder 16"/>
          <p:cNvSpPr>
            <a:spLocks noGrp="1"/>
          </p:cNvSpPr>
          <p:nvPr>
            <p:ph type="body" sz="quarter" idx="12" hasCustomPrompt="1"/>
          </p:nvPr>
        </p:nvSpPr>
        <p:spPr>
          <a:xfrm>
            <a:off x="1438791" y="1884292"/>
            <a:ext cx="4657209" cy="3885887"/>
          </a:xfrm>
          <a:prstGeom prst="rect">
            <a:avLst/>
          </a:prstGeom>
        </p:spPr>
        <p:txBody>
          <a:bodyPr/>
          <a:lstStyle>
            <a:lvl1pPr marL="0" indent="0">
              <a:buFontTx/>
              <a:buNone/>
              <a:defRPr sz="2000" baseline="0">
                <a:solidFill>
                  <a:schemeClr val="tx1"/>
                </a:solidFill>
                <a:latin typeface="CeraGR-Regular ☞" charset="0"/>
                <a:ea typeface="CeraGR-Regular ☞" charset="0"/>
                <a:cs typeface="CeraGR-Regular ☞" charset="0"/>
              </a:defRPr>
            </a:lvl1pPr>
          </a:lstStyle>
          <a:p>
            <a:pPr lvl="0"/>
            <a:r>
              <a:rPr lang="en-US"/>
              <a:t>One Column text page with space on the right for graphs/ charts/ graphics. </a:t>
            </a:r>
          </a:p>
        </p:txBody>
      </p:sp>
      <p:sp>
        <p:nvSpPr>
          <p:cNvPr id="1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raGR-Regular ☞" charset="0"/>
                <a:ea typeface="CeraGR-Regular ☞" charset="0"/>
                <a:cs typeface="CeraGR-Regular ☞" charset="0"/>
              </a:defRPr>
            </a:lvl1pPr>
          </a:lstStyle>
          <a:p>
            <a:fld id="{016F6046-B692-474F-9A20-66B76AFFDA2A}" type="slidenum">
              <a:rPr lang="en-US" smtClean="0"/>
              <a:pPr/>
              <a:t>‹#›</a:t>
            </a:fld>
            <a:endParaRPr lang="en-US"/>
          </a:p>
        </p:txBody>
      </p:sp>
    </p:spTree>
    <p:extLst>
      <p:ext uri="{BB962C8B-B14F-4D97-AF65-F5344CB8AC3E}">
        <p14:creationId xmlns:p14="http://schemas.microsoft.com/office/powerpoint/2010/main" val="1973015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2791892" y="1870486"/>
            <a:ext cx="6194453" cy="2091914"/>
          </a:xfrm>
          <a:prstGeom prst="rect">
            <a:avLst/>
          </a:prstGeom>
        </p:spPr>
        <p:txBody>
          <a:bodyPr/>
          <a:lstStyle>
            <a:lvl1pPr marL="290513" indent="-269875" algn="l">
              <a:buFontTx/>
              <a:buNone/>
              <a:tabLst>
                <a:tab pos="165100" algn="l"/>
              </a:tabLst>
              <a:defRPr sz="4400" baseline="0">
                <a:solidFill>
                  <a:schemeClr val="bg1"/>
                </a:solidFill>
                <a:latin typeface="CeraGR-Light ☞" charset="0"/>
                <a:ea typeface="CeraGR-Light ☞" charset="0"/>
                <a:cs typeface="CeraGR-Light ☞" charset="0"/>
              </a:defRPr>
            </a:lvl1pPr>
          </a:lstStyle>
          <a:p>
            <a:pPr lvl="0"/>
            <a:r>
              <a:rPr lang="en-US">
                <a:latin typeface="CeraGR-Light ☞" charset="0"/>
                <a:ea typeface="CeraGR-Light ☞" charset="0"/>
                <a:cs typeface="CeraGR-Light ☞" charset="0"/>
              </a:rPr>
              <a:t>“Insert highlight quote here.”</a:t>
            </a:r>
            <a:endParaRPr lang="en-US"/>
          </a:p>
        </p:txBody>
      </p:sp>
      <p:sp>
        <p:nvSpPr>
          <p:cNvPr id="13" name="Content Placeholder 3"/>
          <p:cNvSpPr>
            <a:spLocks noGrp="1"/>
          </p:cNvSpPr>
          <p:nvPr>
            <p:ph sz="half" idx="10" hasCustomPrompt="1"/>
          </p:nvPr>
        </p:nvSpPr>
        <p:spPr>
          <a:xfrm>
            <a:off x="3095657" y="4224804"/>
            <a:ext cx="2766664" cy="692636"/>
          </a:xfrm>
          <a:prstGeom prst="rect">
            <a:avLst/>
          </a:prstGeom>
        </p:spPr>
        <p:txBody>
          <a:bodyPr/>
          <a:lstStyle>
            <a:lvl1pPr marL="9525" indent="-9525" algn="l">
              <a:buFontTx/>
              <a:buNone/>
              <a:tabLst/>
              <a:defRPr sz="2000" baseline="0">
                <a:solidFill>
                  <a:schemeClr val="bg1"/>
                </a:solidFill>
                <a:latin typeface="CeraGR-Light ☞" charset="0"/>
                <a:ea typeface="CeraGR-Light ☞" charset="0"/>
                <a:cs typeface="CeraGR-Light ☞" charset="0"/>
              </a:defRPr>
            </a:lvl1pPr>
          </a:lstStyle>
          <a:p>
            <a:pPr lvl="0"/>
            <a:r>
              <a:rPr lang="en-US"/>
              <a:t>Byline</a:t>
            </a:r>
          </a:p>
        </p:txBody>
      </p:sp>
    </p:spTree>
    <p:extLst>
      <p:ext uri="{BB962C8B-B14F-4D97-AF65-F5344CB8AC3E}">
        <p14:creationId xmlns:p14="http://schemas.microsoft.com/office/powerpoint/2010/main" val="1172061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p:cNvSpPr>
            <a:spLocks noGrp="1"/>
          </p:cNvSpPr>
          <p:nvPr>
            <p:ph type="body" sz="quarter" idx="11" hasCustomPrompt="1"/>
          </p:nvPr>
        </p:nvSpPr>
        <p:spPr>
          <a:xfrm>
            <a:off x="1438791" y="868574"/>
            <a:ext cx="5392933" cy="752475"/>
          </a:xfrm>
          <a:prstGeom prst="rect">
            <a:avLst/>
          </a:prstGeom>
        </p:spPr>
        <p:txBody>
          <a:bodyPr/>
          <a:lstStyle>
            <a:lvl1pPr marL="0" indent="0">
              <a:buFontTx/>
              <a:buNone/>
              <a:defRPr sz="3400" baseline="0">
                <a:solidFill>
                  <a:schemeClr val="tx1"/>
                </a:solidFill>
                <a:latin typeface="CeraGR-Bold ☞" charset="0"/>
                <a:ea typeface="CeraGR-Bold ☞" charset="0"/>
                <a:cs typeface="CeraGR-Bold ☞" charset="0"/>
              </a:defRPr>
            </a:lvl1pPr>
          </a:lstStyle>
          <a:p>
            <a:pPr lvl="0"/>
            <a:r>
              <a:rPr lang="en-US"/>
              <a:t>Two Column Text Page</a:t>
            </a:r>
          </a:p>
        </p:txBody>
      </p:sp>
      <p:sp>
        <p:nvSpPr>
          <p:cNvPr id="10" name="Text Placeholder 16"/>
          <p:cNvSpPr>
            <a:spLocks noGrp="1"/>
          </p:cNvSpPr>
          <p:nvPr>
            <p:ph type="body" sz="quarter" idx="12" hasCustomPrompt="1"/>
          </p:nvPr>
        </p:nvSpPr>
        <p:spPr>
          <a:xfrm>
            <a:off x="1438792" y="1887232"/>
            <a:ext cx="4394450" cy="3885887"/>
          </a:xfrm>
          <a:prstGeom prst="rect">
            <a:avLst/>
          </a:prstGeom>
        </p:spPr>
        <p:txBody>
          <a:bodyPr/>
          <a:lstStyle>
            <a:lvl1pPr marL="0" indent="0">
              <a:buFontTx/>
              <a:buNone/>
              <a:defRPr sz="2000" baseline="0">
                <a:solidFill>
                  <a:schemeClr val="tx1"/>
                </a:solidFill>
                <a:latin typeface="CeraGR-Regular ☞" charset="0"/>
                <a:ea typeface="CeraGR-Regular ☞" charset="0"/>
                <a:cs typeface="CeraGR-Regular ☞" charset="0"/>
              </a:defRPr>
            </a:lvl1pPr>
          </a:lstStyle>
          <a:p>
            <a:pPr lvl="0"/>
            <a:r>
              <a:rPr lang="en-US"/>
              <a:t>Two Column text page.</a:t>
            </a:r>
          </a:p>
        </p:txBody>
      </p:sp>
      <p:sp>
        <p:nvSpPr>
          <p:cNvPr id="11" name="Text Placeholder 16"/>
          <p:cNvSpPr>
            <a:spLocks noGrp="1"/>
          </p:cNvSpPr>
          <p:nvPr>
            <p:ph type="body" sz="quarter" idx="13" hasCustomPrompt="1"/>
          </p:nvPr>
        </p:nvSpPr>
        <p:spPr>
          <a:xfrm>
            <a:off x="6273550" y="1884292"/>
            <a:ext cx="4394451" cy="3885887"/>
          </a:xfrm>
          <a:prstGeom prst="rect">
            <a:avLst/>
          </a:prstGeom>
        </p:spPr>
        <p:txBody>
          <a:bodyPr/>
          <a:lstStyle>
            <a:lvl1pPr marL="0" indent="0">
              <a:buFontTx/>
              <a:buNone/>
              <a:defRPr sz="2000" baseline="0">
                <a:solidFill>
                  <a:schemeClr val="tx1"/>
                </a:solidFill>
                <a:latin typeface="CeraGR-Regular ☞" charset="0"/>
                <a:ea typeface="CeraGR-Regular ☞" charset="0"/>
                <a:cs typeface="CeraGR-Regular ☞" charset="0"/>
              </a:defRPr>
            </a:lvl1pPr>
          </a:lstStyle>
          <a:p>
            <a:pPr lvl="0"/>
            <a:r>
              <a:rPr lang="en-US"/>
              <a:t>Two Column text page.</a:t>
            </a:r>
          </a:p>
        </p:txBody>
      </p:sp>
      <p:sp>
        <p:nvSpPr>
          <p:cNvPr id="1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raGR-Regular ☞" charset="0"/>
                <a:ea typeface="CeraGR-Regular ☞" charset="0"/>
                <a:cs typeface="CeraGR-Regular ☞" charset="0"/>
              </a:defRPr>
            </a:lvl1pPr>
          </a:lstStyle>
          <a:p>
            <a:fld id="{016F6046-B692-474F-9A20-66B76AFFDA2A}" type="slidenum">
              <a:rPr lang="en-US" smtClean="0"/>
              <a:pPr/>
              <a:t>‹#›</a:t>
            </a:fld>
            <a:endParaRPr lang="en-US"/>
          </a:p>
        </p:txBody>
      </p:sp>
    </p:spTree>
    <p:extLst>
      <p:ext uri="{BB962C8B-B14F-4D97-AF65-F5344CB8AC3E}">
        <p14:creationId xmlns:p14="http://schemas.microsoft.com/office/powerpoint/2010/main" val="211456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pen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6"/>
          <p:cNvSpPr>
            <a:spLocks noGrp="1"/>
          </p:cNvSpPr>
          <p:nvPr>
            <p:ph type="body" sz="quarter" idx="10" hasCustomPrompt="1"/>
          </p:nvPr>
        </p:nvSpPr>
        <p:spPr>
          <a:xfrm>
            <a:off x="6277007" y="3086576"/>
            <a:ext cx="4638643" cy="684847"/>
          </a:xfrm>
          <a:prstGeom prst="rect">
            <a:avLst/>
          </a:prstGeom>
        </p:spPr>
        <p:txBody>
          <a:bodyPr/>
          <a:lstStyle>
            <a:lvl1pPr marL="0" indent="0" algn="l">
              <a:buFontTx/>
              <a:buNone/>
              <a:defRPr sz="4400">
                <a:solidFill>
                  <a:srgbClr val="D10B82"/>
                </a:solidFill>
                <a:latin typeface="CeraGR-Light ☞" charset="0"/>
                <a:ea typeface="CeraGR-Light ☞" charset="0"/>
                <a:cs typeface="CeraGR-Light ☞" charset="0"/>
              </a:defRPr>
            </a:lvl1pPr>
          </a:lstStyle>
          <a:p>
            <a:pPr lvl="0"/>
            <a:r>
              <a:rPr lang="en-US"/>
              <a:t>Chapter Opener</a:t>
            </a:r>
          </a:p>
        </p:txBody>
      </p:sp>
    </p:spTree>
    <p:extLst>
      <p:ext uri="{BB962C8B-B14F-4D97-AF65-F5344CB8AC3E}">
        <p14:creationId xmlns:p14="http://schemas.microsoft.com/office/powerpoint/2010/main" val="72560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0" hasCustomPrompt="1"/>
          </p:nvPr>
        </p:nvSpPr>
        <p:spPr>
          <a:xfrm>
            <a:off x="1438791" y="868574"/>
            <a:ext cx="7421430" cy="752475"/>
          </a:xfrm>
          <a:prstGeom prst="rect">
            <a:avLst/>
          </a:prstGeom>
        </p:spPr>
        <p:txBody>
          <a:bodyPr/>
          <a:lstStyle>
            <a:lvl1pPr marL="0" indent="0">
              <a:buFontTx/>
              <a:buNone/>
              <a:defRPr sz="3400" baseline="0">
                <a:solidFill>
                  <a:schemeClr val="tx1"/>
                </a:solidFill>
                <a:latin typeface="CeraGR-Bold ☞" charset="0"/>
                <a:ea typeface="CeraGR-Bold ☞" charset="0"/>
                <a:cs typeface="CeraGR-Bold ☞" charset="0"/>
              </a:defRPr>
            </a:lvl1pPr>
          </a:lstStyle>
          <a:p>
            <a:pPr lvl="0"/>
            <a:r>
              <a:rPr lang="en-US"/>
              <a:t>Three Column Text Page</a:t>
            </a:r>
          </a:p>
        </p:txBody>
      </p:sp>
      <p:sp>
        <p:nvSpPr>
          <p:cNvPr id="12" name="Text Placeholder 16"/>
          <p:cNvSpPr>
            <a:spLocks noGrp="1"/>
          </p:cNvSpPr>
          <p:nvPr>
            <p:ph type="body" sz="quarter" idx="11" hasCustomPrompt="1"/>
          </p:nvPr>
        </p:nvSpPr>
        <p:spPr>
          <a:xfrm>
            <a:off x="1443766" y="1884293"/>
            <a:ext cx="2565650" cy="385942"/>
          </a:xfrm>
          <a:prstGeom prst="rect">
            <a:avLst/>
          </a:prstGeom>
        </p:spPr>
        <p:txBody>
          <a:bodyPr/>
          <a:lstStyle>
            <a:lvl1pPr marL="0" indent="0">
              <a:buFontTx/>
              <a:buNone/>
              <a:defRPr sz="2000" baseline="0">
                <a:solidFill>
                  <a:schemeClr val="tx1"/>
                </a:solidFill>
                <a:latin typeface="CeraGR-Bold ☞" charset="0"/>
                <a:ea typeface="CeraGR-Bold ☞" charset="0"/>
                <a:cs typeface="CeraGR-Bold ☞" charset="0"/>
              </a:defRPr>
            </a:lvl1pPr>
          </a:lstStyle>
          <a:p>
            <a:pPr lvl="0"/>
            <a:r>
              <a:rPr lang="en-US"/>
              <a:t>Headline</a:t>
            </a:r>
          </a:p>
        </p:txBody>
      </p:sp>
      <p:sp>
        <p:nvSpPr>
          <p:cNvPr id="15" name="Text Placeholder 16"/>
          <p:cNvSpPr>
            <a:spLocks noGrp="1"/>
          </p:cNvSpPr>
          <p:nvPr>
            <p:ph type="body" sz="quarter" idx="14" hasCustomPrompt="1"/>
          </p:nvPr>
        </p:nvSpPr>
        <p:spPr>
          <a:xfrm>
            <a:off x="1443766" y="2399299"/>
            <a:ext cx="2565650" cy="2456479"/>
          </a:xfrm>
          <a:prstGeom prst="rect">
            <a:avLst/>
          </a:prstGeom>
        </p:spPr>
        <p:txBody>
          <a:bodyPr/>
          <a:lstStyle>
            <a:lvl1pPr marL="0" indent="0">
              <a:buFontTx/>
              <a:buNone/>
              <a:defRPr sz="1500" baseline="0">
                <a:solidFill>
                  <a:schemeClr val="tx1"/>
                </a:solidFill>
                <a:latin typeface="CeraGR-Regular ☞" charset="0"/>
                <a:ea typeface="CeraGR-Regular ☞" charset="0"/>
                <a:cs typeface="CeraGR-Regular ☞" charset="0"/>
              </a:defRPr>
            </a:lvl1pPr>
          </a:lstStyle>
          <a:p>
            <a:pPr lvl="0"/>
            <a:r>
              <a:rPr lang="en-US"/>
              <a:t>Small body copy</a:t>
            </a:r>
          </a:p>
        </p:txBody>
      </p:sp>
      <p:sp>
        <p:nvSpPr>
          <p:cNvPr id="16" name="Text Placeholder 16"/>
          <p:cNvSpPr>
            <a:spLocks noGrp="1"/>
          </p:cNvSpPr>
          <p:nvPr>
            <p:ph type="body" sz="quarter" idx="15" hasCustomPrompt="1"/>
          </p:nvPr>
        </p:nvSpPr>
        <p:spPr>
          <a:xfrm>
            <a:off x="4730663" y="1884293"/>
            <a:ext cx="2565650" cy="385942"/>
          </a:xfrm>
          <a:prstGeom prst="rect">
            <a:avLst/>
          </a:prstGeom>
        </p:spPr>
        <p:txBody>
          <a:bodyPr/>
          <a:lstStyle>
            <a:lvl1pPr marL="0" indent="0">
              <a:buFontTx/>
              <a:buNone/>
              <a:defRPr sz="2000" baseline="0">
                <a:solidFill>
                  <a:schemeClr val="tx1"/>
                </a:solidFill>
                <a:latin typeface="CeraGR-Bold ☞" charset="0"/>
                <a:ea typeface="CeraGR-Bold ☞" charset="0"/>
                <a:cs typeface="CeraGR-Bold ☞" charset="0"/>
              </a:defRPr>
            </a:lvl1pPr>
          </a:lstStyle>
          <a:p>
            <a:pPr lvl="0"/>
            <a:r>
              <a:rPr lang="en-US"/>
              <a:t>Headline</a:t>
            </a:r>
          </a:p>
        </p:txBody>
      </p:sp>
      <p:sp>
        <p:nvSpPr>
          <p:cNvPr id="17" name="Text Placeholder 16"/>
          <p:cNvSpPr>
            <a:spLocks noGrp="1"/>
          </p:cNvSpPr>
          <p:nvPr>
            <p:ph type="body" sz="quarter" idx="16" hasCustomPrompt="1"/>
          </p:nvPr>
        </p:nvSpPr>
        <p:spPr>
          <a:xfrm>
            <a:off x="4730663" y="2401387"/>
            <a:ext cx="2565650" cy="2456479"/>
          </a:xfrm>
          <a:prstGeom prst="rect">
            <a:avLst/>
          </a:prstGeom>
        </p:spPr>
        <p:txBody>
          <a:bodyPr/>
          <a:lstStyle>
            <a:lvl1pPr marL="0" indent="0">
              <a:buFontTx/>
              <a:buNone/>
              <a:defRPr sz="1500" baseline="0">
                <a:solidFill>
                  <a:schemeClr val="tx1"/>
                </a:solidFill>
                <a:latin typeface="CeraGR-Regular ☞" charset="0"/>
                <a:ea typeface="CeraGR-Regular ☞" charset="0"/>
                <a:cs typeface="CeraGR-Regular ☞" charset="0"/>
              </a:defRPr>
            </a:lvl1pPr>
          </a:lstStyle>
          <a:p>
            <a:pPr lvl="0"/>
            <a:r>
              <a:rPr lang="en-US"/>
              <a:t>Small body copy</a:t>
            </a:r>
          </a:p>
        </p:txBody>
      </p:sp>
      <p:sp>
        <p:nvSpPr>
          <p:cNvPr id="18" name="Text Placeholder 16"/>
          <p:cNvSpPr>
            <a:spLocks noGrp="1"/>
          </p:cNvSpPr>
          <p:nvPr>
            <p:ph type="body" sz="quarter" idx="17" hasCustomPrompt="1"/>
          </p:nvPr>
        </p:nvSpPr>
        <p:spPr>
          <a:xfrm>
            <a:off x="8017561" y="1884293"/>
            <a:ext cx="2565650" cy="385942"/>
          </a:xfrm>
          <a:prstGeom prst="rect">
            <a:avLst/>
          </a:prstGeom>
        </p:spPr>
        <p:txBody>
          <a:bodyPr/>
          <a:lstStyle>
            <a:lvl1pPr marL="0" indent="0">
              <a:buFontTx/>
              <a:buNone/>
              <a:defRPr sz="2000" baseline="0">
                <a:solidFill>
                  <a:schemeClr val="tx1"/>
                </a:solidFill>
                <a:latin typeface="CeraGR-Bold ☞" charset="0"/>
                <a:ea typeface="CeraGR-Bold ☞" charset="0"/>
                <a:cs typeface="CeraGR-Bold ☞" charset="0"/>
              </a:defRPr>
            </a:lvl1pPr>
          </a:lstStyle>
          <a:p>
            <a:pPr lvl="0"/>
            <a:r>
              <a:rPr lang="en-US"/>
              <a:t>Headline</a:t>
            </a:r>
          </a:p>
        </p:txBody>
      </p:sp>
      <p:sp>
        <p:nvSpPr>
          <p:cNvPr id="19" name="Text Placeholder 16"/>
          <p:cNvSpPr>
            <a:spLocks noGrp="1"/>
          </p:cNvSpPr>
          <p:nvPr>
            <p:ph type="body" sz="quarter" idx="18" hasCustomPrompt="1"/>
          </p:nvPr>
        </p:nvSpPr>
        <p:spPr>
          <a:xfrm>
            <a:off x="8017561" y="2399299"/>
            <a:ext cx="2565650" cy="2456479"/>
          </a:xfrm>
          <a:prstGeom prst="rect">
            <a:avLst/>
          </a:prstGeom>
        </p:spPr>
        <p:txBody>
          <a:bodyPr/>
          <a:lstStyle>
            <a:lvl1pPr marL="0" indent="0">
              <a:buFontTx/>
              <a:buNone/>
              <a:defRPr sz="1500" baseline="0">
                <a:solidFill>
                  <a:schemeClr val="tx1"/>
                </a:solidFill>
                <a:latin typeface="CeraGR-Regular ☞" charset="0"/>
                <a:ea typeface="CeraGR-Regular ☞" charset="0"/>
                <a:cs typeface="CeraGR-Regular ☞" charset="0"/>
              </a:defRPr>
            </a:lvl1pPr>
          </a:lstStyle>
          <a:p>
            <a:pPr lvl="0"/>
            <a:r>
              <a:rPr lang="en-US"/>
              <a:t>Small body copy</a:t>
            </a:r>
          </a:p>
        </p:txBody>
      </p:sp>
      <p:sp>
        <p:nvSpPr>
          <p:cNvPr id="21"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raGR-Regular ☞" charset="0"/>
                <a:ea typeface="CeraGR-Regular ☞" charset="0"/>
                <a:cs typeface="CeraGR-Regular ☞" charset="0"/>
              </a:defRPr>
            </a:lvl1pPr>
          </a:lstStyle>
          <a:p>
            <a:fld id="{016F6046-B692-474F-9A20-66B76AFFDA2A}" type="slidenum">
              <a:rPr lang="en-US" smtClean="0"/>
              <a:pPr/>
              <a:t>‹#›</a:t>
            </a:fld>
            <a:endParaRPr lang="en-US"/>
          </a:p>
        </p:txBody>
      </p:sp>
    </p:spTree>
    <p:extLst>
      <p:ext uri="{BB962C8B-B14F-4D97-AF65-F5344CB8AC3E}">
        <p14:creationId xmlns:p14="http://schemas.microsoft.com/office/powerpoint/2010/main" val="176034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6"/>
          <p:cNvSpPr>
            <a:spLocks noGrp="1"/>
          </p:cNvSpPr>
          <p:nvPr>
            <p:ph type="body" sz="quarter" idx="11" hasCustomPrompt="1"/>
          </p:nvPr>
        </p:nvSpPr>
        <p:spPr>
          <a:xfrm>
            <a:off x="1438791" y="868574"/>
            <a:ext cx="3116733" cy="752475"/>
          </a:xfrm>
          <a:prstGeom prst="rect">
            <a:avLst/>
          </a:prstGeom>
        </p:spPr>
        <p:txBody>
          <a:bodyPr/>
          <a:lstStyle>
            <a:lvl1pPr marL="0" indent="0">
              <a:buFontTx/>
              <a:buNone/>
              <a:defRPr sz="3400">
                <a:solidFill>
                  <a:schemeClr val="tx1"/>
                </a:solidFill>
                <a:latin typeface="CeraGR-Bold ☞" charset="0"/>
                <a:ea typeface="CeraGR-Bold ☞" charset="0"/>
                <a:cs typeface="CeraGR-Bold ☞" charset="0"/>
              </a:defRPr>
            </a:lvl1pPr>
          </a:lstStyle>
          <a:p>
            <a:pPr lvl="0"/>
            <a:r>
              <a:rPr lang="en-US"/>
              <a:t>Photo Page</a:t>
            </a:r>
          </a:p>
        </p:txBody>
      </p:sp>
      <p:sp>
        <p:nvSpPr>
          <p:cNvPr id="13" name="Text Placeholder 16"/>
          <p:cNvSpPr>
            <a:spLocks noGrp="1"/>
          </p:cNvSpPr>
          <p:nvPr>
            <p:ph type="body" sz="quarter" idx="12" hasCustomPrompt="1"/>
          </p:nvPr>
        </p:nvSpPr>
        <p:spPr>
          <a:xfrm>
            <a:off x="1438791" y="1884292"/>
            <a:ext cx="3116733" cy="3885887"/>
          </a:xfrm>
          <a:prstGeom prst="rect">
            <a:avLst/>
          </a:prstGeom>
        </p:spPr>
        <p:txBody>
          <a:bodyPr/>
          <a:lstStyle>
            <a:lvl1pPr marL="0" indent="0">
              <a:buFontTx/>
              <a:buNone/>
              <a:defRPr sz="2000" baseline="0">
                <a:solidFill>
                  <a:schemeClr val="tx1"/>
                </a:solidFill>
                <a:latin typeface="CeraGR-Regular ☞" charset="0"/>
                <a:ea typeface="CeraGR-Regular ☞" charset="0"/>
                <a:cs typeface="CeraGR-Regular ☞" charset="0"/>
              </a:defRPr>
            </a:lvl1pPr>
          </a:lstStyle>
          <a:p>
            <a:pPr lvl="0"/>
            <a:r>
              <a:rPr lang="en-US"/>
              <a:t>Body Copy</a:t>
            </a:r>
          </a:p>
        </p:txBody>
      </p:sp>
      <p:sp>
        <p:nvSpPr>
          <p:cNvPr id="25"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eraGR-Regular ☞" charset="0"/>
                <a:ea typeface="CeraGR-Regular ☞" charset="0"/>
                <a:cs typeface="CeraGR-Regular ☞" charset="0"/>
              </a:defRPr>
            </a:lvl1pPr>
          </a:lstStyle>
          <a:p>
            <a:fld id="{016F6046-B692-474F-9A20-66B76AFFDA2A}" type="slidenum">
              <a:rPr lang="en-US" smtClean="0"/>
              <a:pPr/>
              <a:t>‹#›</a:t>
            </a:fld>
            <a:endParaRPr lang="en-US"/>
          </a:p>
        </p:txBody>
      </p:sp>
      <p:sp>
        <p:nvSpPr>
          <p:cNvPr id="66" name="Picture Placeholder 65"/>
          <p:cNvSpPr>
            <a:spLocks noGrp="1"/>
          </p:cNvSpPr>
          <p:nvPr>
            <p:ph type="pic" sz="quarter" idx="13" hasCustomPrompt="1"/>
          </p:nvPr>
        </p:nvSpPr>
        <p:spPr>
          <a:xfrm>
            <a:off x="5714015" y="-7115"/>
            <a:ext cx="6508466" cy="6251114"/>
          </a:xfrm>
          <a:custGeom>
            <a:avLst/>
            <a:gdLst>
              <a:gd name="connsiteX0" fmla="*/ 0 w 6484620"/>
              <a:gd name="connsiteY0" fmla="*/ 0 h 6858000"/>
              <a:gd name="connsiteX1" fmla="*/ 5403828 w 6484620"/>
              <a:gd name="connsiteY1" fmla="*/ 0 h 6858000"/>
              <a:gd name="connsiteX2" fmla="*/ 6484620 w 6484620"/>
              <a:gd name="connsiteY2" fmla="*/ 1080792 h 6858000"/>
              <a:gd name="connsiteX3" fmla="*/ 6484620 w 6484620"/>
              <a:gd name="connsiteY3" fmla="*/ 6858000 h 6858000"/>
              <a:gd name="connsiteX4" fmla="*/ 6484620 w 6484620"/>
              <a:gd name="connsiteY4" fmla="*/ 685800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6858000"/>
              <a:gd name="connsiteX1" fmla="*/ 5403828 w 6484620"/>
              <a:gd name="connsiteY1" fmla="*/ 0 h 6858000"/>
              <a:gd name="connsiteX2" fmla="*/ 6484620 w 6484620"/>
              <a:gd name="connsiteY2" fmla="*/ 3298212 h 6858000"/>
              <a:gd name="connsiteX3" fmla="*/ 6484620 w 6484620"/>
              <a:gd name="connsiteY3" fmla="*/ 6858000 h 6858000"/>
              <a:gd name="connsiteX4" fmla="*/ 6484620 w 6484620"/>
              <a:gd name="connsiteY4" fmla="*/ 685800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6858000"/>
              <a:gd name="connsiteX1" fmla="*/ 6466818 w 6484620"/>
              <a:gd name="connsiteY1" fmla="*/ 22860 h 6858000"/>
              <a:gd name="connsiteX2" fmla="*/ 6484620 w 6484620"/>
              <a:gd name="connsiteY2" fmla="*/ 3298212 h 6858000"/>
              <a:gd name="connsiteX3" fmla="*/ 6484620 w 6484620"/>
              <a:gd name="connsiteY3" fmla="*/ 6858000 h 6858000"/>
              <a:gd name="connsiteX4" fmla="*/ 6484620 w 6484620"/>
              <a:gd name="connsiteY4" fmla="*/ 685800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6858000"/>
              <a:gd name="connsiteX1" fmla="*/ 6466818 w 6484620"/>
              <a:gd name="connsiteY1" fmla="*/ 22860 h 6858000"/>
              <a:gd name="connsiteX2" fmla="*/ 6484620 w 6484620"/>
              <a:gd name="connsiteY2" fmla="*/ 3298212 h 6858000"/>
              <a:gd name="connsiteX3" fmla="*/ 6484620 w 6484620"/>
              <a:gd name="connsiteY3" fmla="*/ 6858000 h 6858000"/>
              <a:gd name="connsiteX4" fmla="*/ 5935980 w 6484620"/>
              <a:gd name="connsiteY4" fmla="*/ 683514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7818120"/>
              <a:gd name="connsiteX1" fmla="*/ 6466818 w 6484620"/>
              <a:gd name="connsiteY1" fmla="*/ 22860 h 7818120"/>
              <a:gd name="connsiteX2" fmla="*/ 6484620 w 6484620"/>
              <a:gd name="connsiteY2" fmla="*/ 3298212 h 7818120"/>
              <a:gd name="connsiteX3" fmla="*/ 6484620 w 6484620"/>
              <a:gd name="connsiteY3" fmla="*/ 6858000 h 7818120"/>
              <a:gd name="connsiteX4" fmla="*/ 4358640 w 6484620"/>
              <a:gd name="connsiteY4" fmla="*/ 7818120 h 7818120"/>
              <a:gd name="connsiteX5" fmla="*/ 1080792 w 6484620"/>
              <a:gd name="connsiteY5" fmla="*/ 6858000 h 7818120"/>
              <a:gd name="connsiteX6" fmla="*/ 0 w 6484620"/>
              <a:gd name="connsiteY6" fmla="*/ 5777208 h 7818120"/>
              <a:gd name="connsiteX7" fmla="*/ 0 w 6484620"/>
              <a:gd name="connsiteY7" fmla="*/ 0 h 7818120"/>
              <a:gd name="connsiteX0" fmla="*/ 0 w 6484620"/>
              <a:gd name="connsiteY0" fmla="*/ 0 h 7818120"/>
              <a:gd name="connsiteX1" fmla="*/ 6466818 w 6484620"/>
              <a:gd name="connsiteY1" fmla="*/ 22860 h 7818120"/>
              <a:gd name="connsiteX2" fmla="*/ 6484620 w 6484620"/>
              <a:gd name="connsiteY2" fmla="*/ 3298212 h 7818120"/>
              <a:gd name="connsiteX3" fmla="*/ 6473190 w 6484620"/>
              <a:gd name="connsiteY3" fmla="*/ 6172200 h 7818120"/>
              <a:gd name="connsiteX4" fmla="*/ 4358640 w 6484620"/>
              <a:gd name="connsiteY4" fmla="*/ 7818120 h 7818120"/>
              <a:gd name="connsiteX5" fmla="*/ 1080792 w 6484620"/>
              <a:gd name="connsiteY5" fmla="*/ 6858000 h 7818120"/>
              <a:gd name="connsiteX6" fmla="*/ 0 w 6484620"/>
              <a:gd name="connsiteY6" fmla="*/ 5777208 h 7818120"/>
              <a:gd name="connsiteX7" fmla="*/ 0 w 6484620"/>
              <a:gd name="connsiteY7" fmla="*/ 0 h 7818120"/>
              <a:gd name="connsiteX0" fmla="*/ 0 w 6484620"/>
              <a:gd name="connsiteY0" fmla="*/ 0 h 6858000"/>
              <a:gd name="connsiteX1" fmla="*/ 6466818 w 6484620"/>
              <a:gd name="connsiteY1" fmla="*/ 22860 h 6858000"/>
              <a:gd name="connsiteX2" fmla="*/ 6484620 w 6484620"/>
              <a:gd name="connsiteY2" fmla="*/ 3298212 h 6858000"/>
              <a:gd name="connsiteX3" fmla="*/ 6473190 w 6484620"/>
              <a:gd name="connsiteY3" fmla="*/ 6172200 h 6858000"/>
              <a:gd name="connsiteX4" fmla="*/ 4381500 w 6484620"/>
              <a:gd name="connsiteY4" fmla="*/ 620649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6858000"/>
              <a:gd name="connsiteX1" fmla="*/ 6466818 w 6484620"/>
              <a:gd name="connsiteY1" fmla="*/ 22860 h 6858000"/>
              <a:gd name="connsiteX2" fmla="*/ 6484620 w 6484620"/>
              <a:gd name="connsiteY2" fmla="*/ 3298212 h 6858000"/>
              <a:gd name="connsiteX3" fmla="*/ 6473190 w 6484620"/>
              <a:gd name="connsiteY3" fmla="*/ 6229350 h 6858000"/>
              <a:gd name="connsiteX4" fmla="*/ 4381500 w 6484620"/>
              <a:gd name="connsiteY4" fmla="*/ 620649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6858000"/>
              <a:gd name="connsiteX1" fmla="*/ 6466818 w 6484620"/>
              <a:gd name="connsiteY1" fmla="*/ 22860 h 6858000"/>
              <a:gd name="connsiteX2" fmla="*/ 6484620 w 6484620"/>
              <a:gd name="connsiteY2" fmla="*/ 3298212 h 6858000"/>
              <a:gd name="connsiteX3" fmla="*/ 6473190 w 6484620"/>
              <a:gd name="connsiteY3" fmla="*/ 6229350 h 6858000"/>
              <a:gd name="connsiteX4" fmla="*/ 4358640 w 6484620"/>
              <a:gd name="connsiteY4" fmla="*/ 6217920 h 6858000"/>
              <a:gd name="connsiteX5" fmla="*/ 1080792 w 6484620"/>
              <a:gd name="connsiteY5" fmla="*/ 6858000 h 6858000"/>
              <a:gd name="connsiteX6" fmla="*/ 0 w 6484620"/>
              <a:gd name="connsiteY6" fmla="*/ 5777208 h 6858000"/>
              <a:gd name="connsiteX7" fmla="*/ 0 w 6484620"/>
              <a:gd name="connsiteY7" fmla="*/ 0 h 6858000"/>
              <a:gd name="connsiteX0" fmla="*/ 0 w 6484620"/>
              <a:gd name="connsiteY0" fmla="*/ 0 h 6229350"/>
              <a:gd name="connsiteX1" fmla="*/ 6466818 w 6484620"/>
              <a:gd name="connsiteY1" fmla="*/ 22860 h 6229350"/>
              <a:gd name="connsiteX2" fmla="*/ 6484620 w 6484620"/>
              <a:gd name="connsiteY2" fmla="*/ 3298212 h 6229350"/>
              <a:gd name="connsiteX3" fmla="*/ 6473190 w 6484620"/>
              <a:gd name="connsiteY3" fmla="*/ 6229350 h 6229350"/>
              <a:gd name="connsiteX4" fmla="*/ 4358640 w 6484620"/>
              <a:gd name="connsiteY4" fmla="*/ 6217920 h 6229350"/>
              <a:gd name="connsiteX5" fmla="*/ 1526562 w 6484620"/>
              <a:gd name="connsiteY5" fmla="*/ 6229350 h 6229350"/>
              <a:gd name="connsiteX6" fmla="*/ 0 w 6484620"/>
              <a:gd name="connsiteY6" fmla="*/ 5777208 h 6229350"/>
              <a:gd name="connsiteX7" fmla="*/ 0 w 6484620"/>
              <a:gd name="connsiteY7" fmla="*/ 0 h 6229350"/>
              <a:gd name="connsiteX0" fmla="*/ 22860 w 6507480"/>
              <a:gd name="connsiteY0" fmla="*/ 0 h 6229350"/>
              <a:gd name="connsiteX1" fmla="*/ 6489678 w 6507480"/>
              <a:gd name="connsiteY1" fmla="*/ 22860 h 6229350"/>
              <a:gd name="connsiteX2" fmla="*/ 6507480 w 6507480"/>
              <a:gd name="connsiteY2" fmla="*/ 3298212 h 6229350"/>
              <a:gd name="connsiteX3" fmla="*/ 6496050 w 6507480"/>
              <a:gd name="connsiteY3" fmla="*/ 6229350 h 6229350"/>
              <a:gd name="connsiteX4" fmla="*/ 4381500 w 6507480"/>
              <a:gd name="connsiteY4" fmla="*/ 6217920 h 6229350"/>
              <a:gd name="connsiteX5" fmla="*/ 1549422 w 6507480"/>
              <a:gd name="connsiteY5" fmla="*/ 6229350 h 6229350"/>
              <a:gd name="connsiteX6" fmla="*/ 0 w 6507480"/>
              <a:gd name="connsiteY6" fmla="*/ 3194028 h 6229350"/>
              <a:gd name="connsiteX7" fmla="*/ 22860 w 6507480"/>
              <a:gd name="connsiteY7" fmla="*/ 0 h 6229350"/>
              <a:gd name="connsiteX0" fmla="*/ 30940 w 6515560"/>
              <a:gd name="connsiteY0" fmla="*/ 0 h 6229350"/>
              <a:gd name="connsiteX1" fmla="*/ 6497758 w 6515560"/>
              <a:gd name="connsiteY1" fmla="*/ 22860 h 6229350"/>
              <a:gd name="connsiteX2" fmla="*/ 6515560 w 6515560"/>
              <a:gd name="connsiteY2" fmla="*/ 3298212 h 6229350"/>
              <a:gd name="connsiteX3" fmla="*/ 6504130 w 6515560"/>
              <a:gd name="connsiteY3" fmla="*/ 6229350 h 6229350"/>
              <a:gd name="connsiteX4" fmla="*/ 4389580 w 6515560"/>
              <a:gd name="connsiteY4" fmla="*/ 6217920 h 6229350"/>
              <a:gd name="connsiteX5" fmla="*/ 1557502 w 6515560"/>
              <a:gd name="connsiteY5" fmla="*/ 6229350 h 6229350"/>
              <a:gd name="connsiteX6" fmla="*/ 8080 w 6515560"/>
              <a:gd name="connsiteY6" fmla="*/ 3194028 h 6229350"/>
              <a:gd name="connsiteX7" fmla="*/ 30940 w 6515560"/>
              <a:gd name="connsiteY7" fmla="*/ 0 h 6229350"/>
              <a:gd name="connsiteX0" fmla="*/ 1123257 w 6510597"/>
              <a:gd name="connsiteY0" fmla="*/ 0 h 6217920"/>
              <a:gd name="connsiteX1" fmla="*/ 6492795 w 6510597"/>
              <a:gd name="connsiteY1" fmla="*/ 11430 h 6217920"/>
              <a:gd name="connsiteX2" fmla="*/ 6510597 w 6510597"/>
              <a:gd name="connsiteY2" fmla="*/ 3286782 h 6217920"/>
              <a:gd name="connsiteX3" fmla="*/ 6499167 w 6510597"/>
              <a:gd name="connsiteY3" fmla="*/ 6217920 h 6217920"/>
              <a:gd name="connsiteX4" fmla="*/ 4384617 w 6510597"/>
              <a:gd name="connsiteY4" fmla="*/ 6206490 h 6217920"/>
              <a:gd name="connsiteX5" fmla="*/ 1552539 w 6510597"/>
              <a:gd name="connsiteY5" fmla="*/ 6217920 h 6217920"/>
              <a:gd name="connsiteX6" fmla="*/ 3117 w 6510597"/>
              <a:gd name="connsiteY6" fmla="*/ 3182598 h 6217920"/>
              <a:gd name="connsiteX7" fmla="*/ 1123257 w 6510597"/>
              <a:gd name="connsiteY7" fmla="*/ 0 h 6217920"/>
              <a:gd name="connsiteX0" fmla="*/ 1123753 w 6511093"/>
              <a:gd name="connsiteY0" fmla="*/ 0 h 6217920"/>
              <a:gd name="connsiteX1" fmla="*/ 6493291 w 6511093"/>
              <a:gd name="connsiteY1" fmla="*/ 11430 h 6217920"/>
              <a:gd name="connsiteX2" fmla="*/ 6511093 w 6511093"/>
              <a:gd name="connsiteY2" fmla="*/ 3286782 h 6217920"/>
              <a:gd name="connsiteX3" fmla="*/ 6499663 w 6511093"/>
              <a:gd name="connsiteY3" fmla="*/ 6217920 h 6217920"/>
              <a:gd name="connsiteX4" fmla="*/ 4385113 w 6511093"/>
              <a:gd name="connsiteY4" fmla="*/ 6206490 h 6217920"/>
              <a:gd name="connsiteX5" fmla="*/ 1553035 w 6511093"/>
              <a:gd name="connsiteY5" fmla="*/ 6217920 h 6217920"/>
              <a:gd name="connsiteX6" fmla="*/ 3613 w 6511093"/>
              <a:gd name="connsiteY6" fmla="*/ 3182598 h 6217920"/>
              <a:gd name="connsiteX7" fmla="*/ 1123753 w 6511093"/>
              <a:gd name="connsiteY7" fmla="*/ 0 h 6217920"/>
              <a:gd name="connsiteX0" fmla="*/ 1123753 w 6511093"/>
              <a:gd name="connsiteY0" fmla="*/ 0 h 6217931"/>
              <a:gd name="connsiteX1" fmla="*/ 6493291 w 6511093"/>
              <a:gd name="connsiteY1" fmla="*/ 11430 h 6217931"/>
              <a:gd name="connsiteX2" fmla="*/ 6511093 w 6511093"/>
              <a:gd name="connsiteY2" fmla="*/ 3286782 h 6217931"/>
              <a:gd name="connsiteX3" fmla="*/ 6499663 w 6511093"/>
              <a:gd name="connsiteY3" fmla="*/ 6217920 h 6217931"/>
              <a:gd name="connsiteX4" fmla="*/ 4385113 w 6511093"/>
              <a:gd name="connsiteY4" fmla="*/ 6206490 h 6217931"/>
              <a:gd name="connsiteX5" fmla="*/ 1553035 w 6511093"/>
              <a:gd name="connsiteY5" fmla="*/ 6217920 h 6217931"/>
              <a:gd name="connsiteX6" fmla="*/ 3613 w 6511093"/>
              <a:gd name="connsiteY6" fmla="*/ 3182598 h 6217931"/>
              <a:gd name="connsiteX7" fmla="*/ 1123753 w 6511093"/>
              <a:gd name="connsiteY7" fmla="*/ 0 h 6217931"/>
              <a:gd name="connsiteX0" fmla="*/ 1120648 w 6507988"/>
              <a:gd name="connsiteY0" fmla="*/ 0 h 6217938"/>
              <a:gd name="connsiteX1" fmla="*/ 6490186 w 6507988"/>
              <a:gd name="connsiteY1" fmla="*/ 11430 h 6217938"/>
              <a:gd name="connsiteX2" fmla="*/ 6507988 w 6507988"/>
              <a:gd name="connsiteY2" fmla="*/ 3286782 h 6217938"/>
              <a:gd name="connsiteX3" fmla="*/ 6496558 w 6507988"/>
              <a:gd name="connsiteY3" fmla="*/ 6217920 h 6217938"/>
              <a:gd name="connsiteX4" fmla="*/ 4382008 w 6507988"/>
              <a:gd name="connsiteY4" fmla="*/ 6206490 h 6217938"/>
              <a:gd name="connsiteX5" fmla="*/ 1549930 w 6507988"/>
              <a:gd name="connsiteY5" fmla="*/ 6217920 h 6217938"/>
              <a:gd name="connsiteX6" fmla="*/ 508 w 6507988"/>
              <a:gd name="connsiteY6" fmla="*/ 3182598 h 6217938"/>
              <a:gd name="connsiteX7" fmla="*/ 1120648 w 6507988"/>
              <a:gd name="connsiteY7" fmla="*/ 0 h 6217938"/>
              <a:gd name="connsiteX0" fmla="*/ 1120648 w 6507988"/>
              <a:gd name="connsiteY0" fmla="*/ 33175 h 6251113"/>
              <a:gd name="connsiteX1" fmla="*/ 6505055 w 6507988"/>
              <a:gd name="connsiteY1" fmla="*/ 0 h 6251113"/>
              <a:gd name="connsiteX2" fmla="*/ 6507988 w 6507988"/>
              <a:gd name="connsiteY2" fmla="*/ 3319957 h 6251113"/>
              <a:gd name="connsiteX3" fmla="*/ 6496558 w 6507988"/>
              <a:gd name="connsiteY3" fmla="*/ 6251095 h 6251113"/>
              <a:gd name="connsiteX4" fmla="*/ 4382008 w 6507988"/>
              <a:gd name="connsiteY4" fmla="*/ 6239665 h 6251113"/>
              <a:gd name="connsiteX5" fmla="*/ 1549930 w 6507988"/>
              <a:gd name="connsiteY5" fmla="*/ 6251095 h 6251113"/>
              <a:gd name="connsiteX6" fmla="*/ 508 w 6507988"/>
              <a:gd name="connsiteY6" fmla="*/ 3215773 h 6251113"/>
              <a:gd name="connsiteX7" fmla="*/ 1120648 w 6507988"/>
              <a:gd name="connsiteY7" fmla="*/ 33175 h 6251113"/>
              <a:gd name="connsiteX0" fmla="*/ 1152944 w 6510548"/>
              <a:gd name="connsiteY0" fmla="*/ 3438 h 6251106"/>
              <a:gd name="connsiteX1" fmla="*/ 6507615 w 6510548"/>
              <a:gd name="connsiteY1" fmla="*/ 0 h 6251106"/>
              <a:gd name="connsiteX2" fmla="*/ 6510548 w 6510548"/>
              <a:gd name="connsiteY2" fmla="*/ 3319957 h 6251106"/>
              <a:gd name="connsiteX3" fmla="*/ 6499118 w 6510548"/>
              <a:gd name="connsiteY3" fmla="*/ 6251095 h 6251106"/>
              <a:gd name="connsiteX4" fmla="*/ 4384568 w 6510548"/>
              <a:gd name="connsiteY4" fmla="*/ 6239665 h 6251106"/>
              <a:gd name="connsiteX5" fmla="*/ 1552490 w 6510548"/>
              <a:gd name="connsiteY5" fmla="*/ 6251095 h 6251106"/>
              <a:gd name="connsiteX6" fmla="*/ 3068 w 6510548"/>
              <a:gd name="connsiteY6" fmla="*/ 3215773 h 6251106"/>
              <a:gd name="connsiteX7" fmla="*/ 1152944 w 6510548"/>
              <a:gd name="connsiteY7" fmla="*/ 3438 h 6251106"/>
              <a:gd name="connsiteX0" fmla="*/ 1150862 w 6508466"/>
              <a:gd name="connsiteY0" fmla="*/ 3438 h 6251114"/>
              <a:gd name="connsiteX1" fmla="*/ 6505533 w 6508466"/>
              <a:gd name="connsiteY1" fmla="*/ 0 h 6251114"/>
              <a:gd name="connsiteX2" fmla="*/ 6508466 w 6508466"/>
              <a:gd name="connsiteY2" fmla="*/ 3319957 h 6251114"/>
              <a:gd name="connsiteX3" fmla="*/ 6497036 w 6508466"/>
              <a:gd name="connsiteY3" fmla="*/ 6251095 h 6251114"/>
              <a:gd name="connsiteX4" fmla="*/ 4382486 w 6508466"/>
              <a:gd name="connsiteY4" fmla="*/ 6239665 h 6251114"/>
              <a:gd name="connsiteX5" fmla="*/ 1550408 w 6508466"/>
              <a:gd name="connsiteY5" fmla="*/ 6251095 h 6251114"/>
              <a:gd name="connsiteX6" fmla="*/ 986 w 6508466"/>
              <a:gd name="connsiteY6" fmla="*/ 3215773 h 6251114"/>
              <a:gd name="connsiteX7" fmla="*/ 1150862 w 6508466"/>
              <a:gd name="connsiteY7" fmla="*/ 3438 h 62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8466" h="6251114">
                <a:moveTo>
                  <a:pt x="1150862" y="3438"/>
                </a:moveTo>
                <a:lnTo>
                  <a:pt x="6505533" y="0"/>
                </a:lnTo>
                <a:cubicBezTo>
                  <a:pt x="6506511" y="1106652"/>
                  <a:pt x="6507488" y="2213305"/>
                  <a:pt x="6508466" y="3319957"/>
                </a:cubicBezTo>
                <a:lnTo>
                  <a:pt x="6497036" y="6251095"/>
                </a:lnTo>
                <a:lnTo>
                  <a:pt x="4382486" y="6239665"/>
                </a:lnTo>
                <a:lnTo>
                  <a:pt x="1550408" y="6251095"/>
                </a:lnTo>
                <a:cubicBezTo>
                  <a:pt x="1308254" y="6256591"/>
                  <a:pt x="37840" y="5074805"/>
                  <a:pt x="986" y="3215773"/>
                </a:cubicBezTo>
                <a:cubicBezTo>
                  <a:pt x="-35868" y="1356741"/>
                  <a:pt x="971792" y="27984"/>
                  <a:pt x="1150862" y="3438"/>
                </a:cubicBezTo>
                <a:close/>
              </a:path>
            </a:pathLst>
          </a:custGeom>
          <a:ln>
            <a:noFill/>
          </a:ln>
        </p:spPr>
        <p:txBody>
          <a:bodyPr/>
          <a:lstStyle>
            <a:lvl1pPr marL="0" indent="0">
              <a:buFontTx/>
              <a:buNone/>
              <a:defRPr sz="1800" baseline="0">
                <a:solidFill>
                  <a:srgbClr val="D10B82"/>
                </a:solidFill>
                <a:latin typeface="CeraGR-Light ☞" charset="0"/>
                <a:ea typeface="CeraGR-Light ☞" charset="0"/>
                <a:cs typeface="CeraGR-Light ☞" charset="0"/>
              </a:defRPr>
            </a:lvl1pPr>
            <a:lvl4pPr>
              <a:defRPr baseline="0"/>
            </a:lvl4pPr>
          </a:lstStyle>
          <a:p>
            <a:br>
              <a:rPr lang="en-US">
                <a:latin typeface="CeraGR-Regular ☞" charset="0"/>
                <a:ea typeface="CeraGR-Regular ☞" charset="0"/>
                <a:cs typeface="CeraGR-Regular ☞" charset="0"/>
              </a:rPr>
            </a:br>
            <a:br>
              <a:rPr lang="en-US">
                <a:latin typeface="CeraGR-Regular ☞" charset="0"/>
                <a:ea typeface="CeraGR-Regular ☞" charset="0"/>
                <a:cs typeface="CeraGR-Regular ☞" charset="0"/>
              </a:rPr>
            </a:br>
            <a:br>
              <a:rPr lang="en-US">
                <a:latin typeface="CeraGR-Regular ☞" charset="0"/>
                <a:ea typeface="CeraGR-Regular ☞" charset="0"/>
                <a:cs typeface="CeraGR-Regular ☞" charset="0"/>
              </a:rPr>
            </a:br>
            <a:endParaRPr lang="en-US">
              <a:latin typeface="CeraGR-Regular ☞" charset="0"/>
              <a:ea typeface="CeraGR-Regular ☞" charset="0"/>
              <a:cs typeface="CeraGR-Regular ☞" charset="0"/>
            </a:endParaRPr>
          </a:p>
          <a:p>
            <a:endParaRPr lang="en-US">
              <a:latin typeface="CeraGR-Regular ☞" charset="0"/>
              <a:ea typeface="CeraGR-Regular ☞" charset="0"/>
              <a:cs typeface="CeraGR-Regular ☞" charset="0"/>
            </a:endParaRPr>
          </a:p>
          <a:p>
            <a:r>
              <a:rPr lang="en-US">
                <a:latin typeface="CeraGR-Regular ☞" charset="0"/>
                <a:ea typeface="CeraGR-Regular ☞" charset="0"/>
                <a:cs typeface="CeraGR-Regular ☞" charset="0"/>
              </a:rPr>
              <a:t>	</a:t>
            </a:r>
          </a:p>
          <a:p>
            <a:endParaRPr lang="en-US">
              <a:latin typeface="CeraGR-Regular ☞" charset="0"/>
              <a:ea typeface="CeraGR-Regular ☞" charset="0"/>
              <a:cs typeface="CeraGR-Regular ☞" charset="0"/>
            </a:endParaRPr>
          </a:p>
          <a:p>
            <a:endParaRPr lang="en-US">
              <a:latin typeface="CeraGR-Regular ☞" charset="0"/>
              <a:ea typeface="CeraGR-Regular ☞" charset="0"/>
              <a:cs typeface="CeraGR-Regular ☞" charset="0"/>
            </a:endParaRPr>
          </a:p>
          <a:p>
            <a:endParaRPr lang="en-US">
              <a:latin typeface="CeraGR-Regular ☞" charset="0"/>
              <a:ea typeface="CeraGR-Regular ☞" charset="0"/>
              <a:cs typeface="CeraGR-Regular ☞" charset="0"/>
            </a:endParaRPr>
          </a:p>
          <a:p>
            <a:r>
              <a:rPr lang="en-US">
                <a:latin typeface="CeraGR-Regular ☞" charset="0"/>
                <a:ea typeface="CeraGR-Regular ☞" charset="0"/>
                <a:cs typeface="CeraGR-Regular ☞" charset="0"/>
              </a:rPr>
              <a:t>				&lt;-Click photo icon here </a:t>
            </a:r>
            <a:br>
              <a:rPr lang="en-US">
                <a:latin typeface="CeraGR-Regular ☞" charset="0"/>
                <a:ea typeface="CeraGR-Regular ☞" charset="0"/>
                <a:cs typeface="CeraGR-Regular ☞" charset="0"/>
              </a:rPr>
            </a:br>
            <a:r>
              <a:rPr lang="en-US">
                <a:latin typeface="CeraGR-Regular ☞" charset="0"/>
                <a:ea typeface="CeraGR-Regular ☞" charset="0"/>
                <a:cs typeface="CeraGR-Regular ☞" charset="0"/>
              </a:rPr>
              <a:t>				   to select photo. </a:t>
            </a:r>
            <a:br>
              <a:rPr lang="en-US">
                <a:latin typeface="CeraGR-Regular ☞" charset="0"/>
                <a:ea typeface="CeraGR-Regular ☞" charset="0"/>
                <a:cs typeface="CeraGR-Regular ☞" charset="0"/>
              </a:rPr>
            </a:br>
            <a:r>
              <a:rPr lang="en-US">
                <a:latin typeface="CeraGR-Regular ☞" charset="0"/>
                <a:ea typeface="CeraGR-Regular ☞" charset="0"/>
                <a:cs typeface="CeraGR-Regular ☞" charset="0"/>
              </a:rPr>
              <a:t>	</a:t>
            </a:r>
            <a:br>
              <a:rPr lang="en-US">
                <a:latin typeface="CeraGR-Regular ☞" charset="0"/>
                <a:ea typeface="CeraGR-Regular ☞" charset="0"/>
                <a:cs typeface="CeraGR-Regular ☞" charset="0"/>
              </a:rPr>
            </a:br>
            <a:r>
              <a:rPr lang="en-US">
                <a:latin typeface="CeraGR-Regular ☞" charset="0"/>
                <a:ea typeface="CeraGR-Regular ☞" charset="0"/>
                <a:cs typeface="CeraGR-Regular ☞" charset="0"/>
              </a:rPr>
              <a:t>				  Pattern used solely </a:t>
            </a:r>
            <a:br>
              <a:rPr lang="en-US">
                <a:latin typeface="CeraGR-Regular ☞" charset="0"/>
                <a:ea typeface="CeraGR-Regular ☞" charset="0"/>
                <a:cs typeface="CeraGR-Regular ☞" charset="0"/>
              </a:rPr>
            </a:br>
            <a:r>
              <a:rPr lang="en-US">
                <a:latin typeface="CeraGR-Regular ☞" charset="0"/>
                <a:ea typeface="CeraGR-Regular ☞" charset="0"/>
                <a:cs typeface="CeraGR-Regular ☞" charset="0"/>
              </a:rPr>
              <a:t>				  as placeholder.</a:t>
            </a:r>
            <a:endParaRPr lang="en-US"/>
          </a:p>
        </p:txBody>
      </p:sp>
    </p:spTree>
    <p:extLst>
      <p:ext uri="{BB962C8B-B14F-4D97-AF65-F5344CB8AC3E}">
        <p14:creationId xmlns:p14="http://schemas.microsoft.com/office/powerpoint/2010/main" val="26429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F6046-B692-474F-9A20-66B76AFFDA2A}" type="slidenum">
              <a:rPr lang="en-US" smtClean="0"/>
              <a:pPr/>
              <a:t>‹#›</a:t>
            </a:fld>
            <a:endParaRPr lang="en-US"/>
          </a:p>
        </p:txBody>
      </p:sp>
    </p:spTree>
    <p:extLst>
      <p:ext uri="{BB962C8B-B14F-4D97-AF65-F5344CB8AC3E}">
        <p14:creationId xmlns:p14="http://schemas.microsoft.com/office/powerpoint/2010/main" val="1545113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vignesh.sunderrajan@newwave.io" TargetMode="External"/><Relationship Id="rId2" Type="http://schemas.openxmlformats.org/officeDocument/2006/relationships/hyperlink" Target="mailto:palakkamal.joshi@newwave.io"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SbFKi6Hflc0" TargetMode="External"/><Relationship Id="rId2" Type="http://schemas.openxmlformats.org/officeDocument/2006/relationships/hyperlink" Target="https://www.youtube.com/watch?v=wOCDyv4k4vA" TargetMode="Externa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s-OIgFzIlrA" TargetMode="External"/><Relationship Id="rId2" Type="http://schemas.openxmlformats.org/officeDocument/2006/relationships/hyperlink" Target="https://youtu.be/J9ATmMbH8jA"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devops/boards/sprints/sprint-burndown?view=azure-devops"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s6lhaS6bcPs"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v_1HzZetl6g" TargetMode="External"/><Relationship Id="rId2" Type="http://schemas.openxmlformats.org/officeDocument/2006/relationships/hyperlink" Target="https://youtu.be/JNPlvqhdlzI" TargetMode="External"/><Relationship Id="rId1" Type="http://schemas.openxmlformats.org/officeDocument/2006/relationships/slideLayout" Target="../slideLayouts/slideLayout4.xml"/><Relationship Id="rId5" Type="http://schemas.openxmlformats.org/officeDocument/2006/relationships/hyperlink" Target="https://youtu.be/NdNsO1Ghz44" TargetMode="External"/><Relationship Id="rId4" Type="http://schemas.openxmlformats.org/officeDocument/2006/relationships/hyperlink" Target="https://youtu.be/xdN0TjvjxH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hyperlink" Target="https://docs.microsoft.com/en-us/azure/devops/boards/queries/titles-ids-descriptions?view=azure-devop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61B_pL7Uj0Q"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oqor4duK5aY" TargetMode="External"/><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VUW1zZ23NbY" TargetMode="External"/><Relationship Id="rId2" Type="http://schemas.openxmlformats.org/officeDocument/2006/relationships/hyperlink" Target="https://youtu.be/xhr4wRExgrI" TargetMode="External"/><Relationship Id="rId1" Type="http://schemas.openxmlformats.org/officeDocument/2006/relationships/slideLayout" Target="../slideLayouts/slideLayout4.xml"/><Relationship Id="rId4" Type="http://schemas.openxmlformats.org/officeDocument/2006/relationships/hyperlink" Target="https://youtu.be/Z2Jyhwipb8A"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Microsoft/PartsUnlimitedMRP.git" TargetMode="Externa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hyperlink" Target="https://git-scm.com/download/win"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medium.com/@Patrickhq/devops-is-not-a-technology-its-an-evolving-it-culture-4a7423ffc76c"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marketplace.visualstudio.com/items?itemName=whitesource.whitesource" TargetMode="External"/><Relationship Id="rId2" Type="http://schemas.openxmlformats.org/officeDocument/2006/relationships/hyperlink" Target="https://marketplace.visualstudio.com/items?itemName=ms.feed"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mailto:vignesh.sunderrajan@newwave.io" TargetMode="External"/><Relationship Id="rId2" Type="http://schemas.openxmlformats.org/officeDocument/2006/relationships/hyperlink" Target="mailto:palakkamal.joshi@newwave.io" TargetMode="Externa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01402" y="2770355"/>
            <a:ext cx="3284537" cy="752475"/>
          </a:xfrm>
        </p:spPr>
        <p:txBody>
          <a:bodyPr/>
          <a:lstStyle/>
          <a:p>
            <a:r>
              <a:rPr lang="en-US"/>
              <a:t>Azure DevOps Training</a:t>
            </a:r>
          </a:p>
        </p:txBody>
      </p:sp>
    </p:spTree>
    <p:extLst>
      <p:ext uri="{BB962C8B-B14F-4D97-AF65-F5344CB8AC3E}">
        <p14:creationId xmlns:p14="http://schemas.microsoft.com/office/powerpoint/2010/main" val="184268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36359" y="374052"/>
            <a:ext cx="10028684" cy="752475"/>
          </a:xfrm>
        </p:spPr>
        <p:txBody>
          <a:bodyPr/>
          <a:lstStyle/>
          <a:p>
            <a:r>
              <a:rPr lang="en-US"/>
              <a:t>Why are Enterprises moving to DevOps?</a:t>
            </a:r>
          </a:p>
        </p:txBody>
      </p:sp>
      <p:sp>
        <p:nvSpPr>
          <p:cNvPr id="3" name="Text Placeholder 2"/>
          <p:cNvSpPr>
            <a:spLocks noGrp="1"/>
          </p:cNvSpPr>
          <p:nvPr>
            <p:ph type="body" sz="quarter" idx="12"/>
          </p:nvPr>
        </p:nvSpPr>
        <p:spPr>
          <a:xfrm>
            <a:off x="845909" y="1360123"/>
            <a:ext cx="10417721" cy="2589373"/>
          </a:xfrm>
        </p:spPr>
        <p:txBody>
          <a:bodyPr anchor="t"/>
          <a:lstStyle/>
          <a:p>
            <a:pPr marL="342900" indent="-342900">
              <a:buFont typeface="Wingdings" panose="05000000000000000000" pitchFamily="2" charset="2"/>
              <a:buChar char="Ø"/>
            </a:pPr>
            <a:r>
              <a:rPr lang="en-US"/>
              <a:t>Triggers Innovation</a:t>
            </a:r>
          </a:p>
          <a:p>
            <a:pPr marL="342900" indent="-342900">
              <a:buFont typeface="Wingdings" panose="05000000000000000000" pitchFamily="2" charset="2"/>
              <a:buChar char="Ø"/>
            </a:pPr>
            <a:r>
              <a:rPr lang="en-US"/>
              <a:t>Emphasizes on Collaboration &amp; Communication</a:t>
            </a:r>
          </a:p>
          <a:p>
            <a:pPr marL="342900" indent="-342900">
              <a:buFont typeface="Wingdings" panose="05000000000000000000" pitchFamily="2" charset="2"/>
              <a:buChar char="Ø"/>
            </a:pPr>
            <a:r>
              <a:rPr lang="en-US"/>
              <a:t>Focuses on Productivity</a:t>
            </a:r>
          </a:p>
          <a:p>
            <a:pPr marL="342900" indent="-342900">
              <a:buFont typeface="Wingdings" panose="05000000000000000000" pitchFamily="2" charset="2"/>
              <a:buChar char="Ø"/>
            </a:pPr>
            <a:r>
              <a:rPr lang="en-US">
                <a:latin typeface="CeraGR-Regular ☞"/>
              </a:rPr>
              <a:t>Rise of Continuous Everything</a:t>
            </a:r>
          </a:p>
          <a:p>
            <a:endParaRPr lang="en-US"/>
          </a:p>
          <a:p>
            <a:endParaRPr lang="en-US" sz="2800"/>
          </a:p>
          <a:p>
            <a:pPr algn="ctr"/>
            <a:r>
              <a:rPr lang="en-US" sz="2800" b="1" i="1">
                <a:solidFill>
                  <a:schemeClr val="accent6"/>
                </a:solidFill>
                <a:latin typeface="CeraGR-Regular ☞"/>
              </a:rPr>
              <a:t>  Automation!!! Automation!!! Automation!!!</a:t>
            </a:r>
            <a:endParaRPr lang="en-US" sz="2800">
              <a:solidFill>
                <a:schemeClr val="accent6"/>
              </a:solidFill>
              <a:latin typeface="CeraGR-Regular ☞"/>
            </a:endParaRPr>
          </a:p>
          <a:p>
            <a:pPr marL="342900" indent="-342900">
              <a:buFont typeface="Wingdings" panose="05000000000000000000" pitchFamily="2" charset="2"/>
              <a:buChar char="Ø"/>
            </a:pPr>
            <a:endParaRPr lang="en-US"/>
          </a:p>
        </p:txBody>
      </p:sp>
    </p:spTree>
    <p:extLst>
      <p:ext uri="{BB962C8B-B14F-4D97-AF65-F5344CB8AC3E}">
        <p14:creationId xmlns:p14="http://schemas.microsoft.com/office/powerpoint/2010/main" val="829559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5456" y="3086576"/>
            <a:ext cx="4347147" cy="684847"/>
          </a:xfrm>
        </p:spPr>
        <p:txBody>
          <a:bodyPr/>
          <a:lstStyle/>
          <a:p>
            <a:r>
              <a:rPr lang="en-US"/>
              <a:t>What is Agile?</a:t>
            </a:r>
          </a:p>
          <a:p>
            <a:endParaRPr lang="en-US"/>
          </a:p>
        </p:txBody>
      </p:sp>
    </p:spTree>
    <p:extLst>
      <p:ext uri="{BB962C8B-B14F-4D97-AF65-F5344CB8AC3E}">
        <p14:creationId xmlns:p14="http://schemas.microsoft.com/office/powerpoint/2010/main" val="205086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AA969E-B607-439D-BE40-E4C18EF133A1}"/>
              </a:ext>
            </a:extLst>
          </p:cNvPr>
          <p:cNvSpPr>
            <a:spLocks noGrp="1"/>
          </p:cNvSpPr>
          <p:nvPr>
            <p:ph type="body" sz="quarter" idx="11"/>
          </p:nvPr>
        </p:nvSpPr>
        <p:spPr>
          <a:xfrm>
            <a:off x="575226" y="239717"/>
            <a:ext cx="4657209" cy="752475"/>
          </a:xfrm>
        </p:spPr>
        <p:txBody>
          <a:bodyPr/>
          <a:lstStyle/>
          <a:p>
            <a:r>
              <a:rPr lang="en-US"/>
              <a:t>What is Agile?</a:t>
            </a:r>
          </a:p>
        </p:txBody>
      </p:sp>
      <p:sp>
        <p:nvSpPr>
          <p:cNvPr id="3" name="Text Placeholder 2">
            <a:extLst>
              <a:ext uri="{FF2B5EF4-FFF2-40B4-BE49-F238E27FC236}">
                <a16:creationId xmlns:a16="http://schemas.microsoft.com/office/drawing/2014/main" id="{E9EB21AF-050E-45D7-9FF0-BDDC7C839F97}"/>
              </a:ext>
            </a:extLst>
          </p:cNvPr>
          <p:cNvSpPr>
            <a:spLocks noGrp="1"/>
          </p:cNvSpPr>
          <p:nvPr>
            <p:ph type="body" sz="quarter" idx="12"/>
          </p:nvPr>
        </p:nvSpPr>
        <p:spPr>
          <a:xfrm>
            <a:off x="402489" y="1547976"/>
            <a:ext cx="4657209" cy="1721839"/>
          </a:xfrm>
        </p:spPr>
        <p:txBody>
          <a:bodyPr/>
          <a:lstStyle/>
          <a:p>
            <a:pPr marL="342900" indent="-342900">
              <a:buFont typeface="Wingdings" panose="05000000000000000000" pitchFamily="2" charset="2"/>
              <a:buChar char="Ø"/>
            </a:pPr>
            <a:r>
              <a:rPr lang="en-US"/>
              <a:t>Set of values and principles.</a:t>
            </a:r>
          </a:p>
          <a:p>
            <a:pPr marL="342900" indent="-342900">
              <a:buFont typeface="Wingdings" panose="05000000000000000000" pitchFamily="2" charset="2"/>
              <a:buChar char="Ø"/>
            </a:pPr>
            <a:r>
              <a:rPr lang="en-US"/>
              <a:t>Ability to move quickly and easily.</a:t>
            </a:r>
          </a:p>
          <a:p>
            <a:pPr marL="342900" indent="-342900">
              <a:buFont typeface="Wingdings" panose="05000000000000000000" pitchFamily="2" charset="2"/>
              <a:buChar char="Ø"/>
            </a:pPr>
            <a:r>
              <a:rPr lang="en-US"/>
              <a:t>Collection of beliefs used by teams in decision making for software development.</a:t>
            </a:r>
          </a:p>
          <a:p>
            <a:pPr marL="342900" indent="-342900">
              <a:buFont typeface="Wingdings" panose="05000000000000000000" pitchFamily="2" charset="2"/>
              <a:buChar char="Ø"/>
            </a:pPr>
            <a:r>
              <a:rPr lang="en-US"/>
              <a:t>Focused more on thinking, interacting and collaborating.</a:t>
            </a:r>
          </a:p>
          <a:p>
            <a:endParaRPr lang="en-US"/>
          </a:p>
          <a:p>
            <a:endParaRPr lang="en-US"/>
          </a:p>
        </p:txBody>
      </p:sp>
      <p:pic>
        <p:nvPicPr>
          <p:cNvPr id="4" name="Picture 3">
            <a:extLst>
              <a:ext uri="{FF2B5EF4-FFF2-40B4-BE49-F238E27FC236}">
                <a16:creationId xmlns:a16="http://schemas.microsoft.com/office/drawing/2014/main" id="{00AEB6D7-3944-4A9F-A9AA-6439C4E21682}"/>
              </a:ext>
            </a:extLst>
          </p:cNvPr>
          <p:cNvPicPr>
            <a:picLocks noChangeAspect="1"/>
          </p:cNvPicPr>
          <p:nvPr/>
        </p:nvPicPr>
        <p:blipFill>
          <a:blip r:embed="rId2"/>
          <a:stretch>
            <a:fillRect/>
          </a:stretch>
        </p:blipFill>
        <p:spPr>
          <a:xfrm>
            <a:off x="5059698" y="992192"/>
            <a:ext cx="6896881" cy="4555246"/>
          </a:xfrm>
          <a:prstGeom prst="rect">
            <a:avLst/>
          </a:prstGeom>
        </p:spPr>
      </p:pic>
    </p:spTree>
    <p:extLst>
      <p:ext uri="{BB962C8B-B14F-4D97-AF65-F5344CB8AC3E}">
        <p14:creationId xmlns:p14="http://schemas.microsoft.com/office/powerpoint/2010/main" val="2880914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EBF2CF-4DA1-4EAB-92AD-07C10E3FD99E}"/>
              </a:ext>
            </a:extLst>
          </p:cNvPr>
          <p:cNvSpPr>
            <a:spLocks noGrp="1"/>
          </p:cNvSpPr>
          <p:nvPr>
            <p:ph type="body" sz="quarter" idx="11"/>
          </p:nvPr>
        </p:nvSpPr>
        <p:spPr>
          <a:xfrm>
            <a:off x="76935" y="1146752"/>
            <a:ext cx="3511092" cy="2117579"/>
          </a:xfrm>
        </p:spPr>
        <p:txBody>
          <a:bodyPr/>
          <a:lstStyle/>
          <a:p>
            <a:pPr marL="457200" indent="-457200">
              <a:buFont typeface="Wingdings" panose="05000000000000000000" pitchFamily="2" charset="2"/>
              <a:buChar char="ü"/>
            </a:pPr>
            <a:r>
              <a:rPr lang="en-US" sz="2400"/>
              <a:t>Work in Sprints, implement Scrum</a:t>
            </a:r>
          </a:p>
          <a:p>
            <a:pPr marL="457200" indent="-457200">
              <a:buFont typeface="Wingdings" panose="05000000000000000000" pitchFamily="2" charset="2"/>
              <a:buChar char="ü"/>
            </a:pPr>
            <a:r>
              <a:rPr lang="en-US" sz="2400"/>
              <a:t>To track work, implement Kanban</a:t>
            </a:r>
          </a:p>
        </p:txBody>
      </p:sp>
      <p:pic>
        <p:nvPicPr>
          <p:cNvPr id="4" name="Picture 3">
            <a:extLst>
              <a:ext uri="{FF2B5EF4-FFF2-40B4-BE49-F238E27FC236}">
                <a16:creationId xmlns:a16="http://schemas.microsoft.com/office/drawing/2014/main" id="{D7433883-7E22-4E58-B988-FC29D073226B}"/>
              </a:ext>
            </a:extLst>
          </p:cNvPr>
          <p:cNvPicPr>
            <a:picLocks noChangeAspect="1"/>
          </p:cNvPicPr>
          <p:nvPr/>
        </p:nvPicPr>
        <p:blipFill>
          <a:blip r:embed="rId2"/>
          <a:stretch>
            <a:fillRect/>
          </a:stretch>
        </p:blipFill>
        <p:spPr>
          <a:xfrm>
            <a:off x="3277141" y="902925"/>
            <a:ext cx="8696199" cy="5239458"/>
          </a:xfrm>
          <a:prstGeom prst="rect">
            <a:avLst/>
          </a:prstGeom>
        </p:spPr>
      </p:pic>
      <p:sp>
        <p:nvSpPr>
          <p:cNvPr id="5" name="Text Placeholder 1">
            <a:extLst>
              <a:ext uri="{FF2B5EF4-FFF2-40B4-BE49-F238E27FC236}">
                <a16:creationId xmlns:a16="http://schemas.microsoft.com/office/drawing/2014/main" id="{9DBFF782-9C7D-48AB-BBBB-959E29992439}"/>
              </a:ext>
            </a:extLst>
          </p:cNvPr>
          <p:cNvSpPr txBox="1">
            <a:spLocks/>
          </p:cNvSpPr>
          <p:nvPr/>
        </p:nvSpPr>
        <p:spPr>
          <a:xfrm>
            <a:off x="467972" y="213216"/>
            <a:ext cx="4876868" cy="1237082"/>
          </a:xfrm>
          <a:prstGeom prst="rect">
            <a:avLst/>
          </a:prstGeom>
        </p:spPr>
        <p:txBody>
          <a:bodyPr/>
          <a:lstStyle>
            <a:lvl1pPr marL="0" indent="0" algn="l" defTabSz="914400" rtl="0" eaLnBrk="1" latinLnBrk="0" hangingPunct="1">
              <a:lnSpc>
                <a:spcPct val="90000"/>
              </a:lnSpc>
              <a:spcBef>
                <a:spcPts val="1000"/>
              </a:spcBef>
              <a:buFontTx/>
              <a:buNone/>
              <a:defRPr sz="3400" kern="1200">
                <a:solidFill>
                  <a:schemeClr val="tx1"/>
                </a:solidFill>
                <a:latin typeface="CeraGR-Bold ☞" charset="0"/>
                <a:ea typeface="CeraGR-Bold ☞" charset="0"/>
                <a:cs typeface="CeraGR-Bold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Agile Methodologies</a:t>
            </a:r>
          </a:p>
        </p:txBody>
      </p:sp>
    </p:spTree>
    <p:extLst>
      <p:ext uri="{BB962C8B-B14F-4D97-AF65-F5344CB8AC3E}">
        <p14:creationId xmlns:p14="http://schemas.microsoft.com/office/powerpoint/2010/main" val="149562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5456" y="3086576"/>
            <a:ext cx="4347147" cy="684847"/>
          </a:xfrm>
        </p:spPr>
        <p:txBody>
          <a:bodyPr/>
          <a:lstStyle/>
          <a:p>
            <a:r>
              <a:rPr lang="en-US"/>
              <a:t>Azure DevOps</a:t>
            </a:r>
          </a:p>
          <a:p>
            <a:endParaRPr lang="en-US"/>
          </a:p>
        </p:txBody>
      </p:sp>
    </p:spTree>
    <p:extLst>
      <p:ext uri="{BB962C8B-B14F-4D97-AF65-F5344CB8AC3E}">
        <p14:creationId xmlns:p14="http://schemas.microsoft.com/office/powerpoint/2010/main" val="117787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7B9FEC-BAB5-4BDE-AAEA-9802F78B2C3C}"/>
              </a:ext>
            </a:extLst>
          </p:cNvPr>
          <p:cNvSpPr>
            <a:spLocks noGrp="1"/>
          </p:cNvSpPr>
          <p:nvPr>
            <p:ph type="body" sz="quarter" idx="11"/>
          </p:nvPr>
        </p:nvSpPr>
        <p:spPr>
          <a:xfrm>
            <a:off x="4388444" y="2662560"/>
            <a:ext cx="3473408" cy="1420364"/>
          </a:xfrm>
        </p:spPr>
        <p:txBody>
          <a:bodyPr/>
          <a:lstStyle/>
          <a:p>
            <a:pPr algn="ctr"/>
            <a:r>
              <a:rPr lang="en-US"/>
              <a:t>Azure DevOps</a:t>
            </a:r>
          </a:p>
          <a:p>
            <a:pPr algn="ctr"/>
            <a:r>
              <a:rPr lang="en-US" sz="1400"/>
              <a:t>Integrated Cloud Service for collaborating on code development providing access to set of features through web browser or IDE client. </a:t>
            </a:r>
          </a:p>
        </p:txBody>
      </p:sp>
      <p:sp>
        <p:nvSpPr>
          <p:cNvPr id="5" name="TextBox 4">
            <a:extLst>
              <a:ext uri="{FF2B5EF4-FFF2-40B4-BE49-F238E27FC236}">
                <a16:creationId xmlns:a16="http://schemas.microsoft.com/office/drawing/2014/main" id="{3300A9C2-CB91-45D7-B8B0-202D6008A2B7}"/>
              </a:ext>
            </a:extLst>
          </p:cNvPr>
          <p:cNvSpPr txBox="1"/>
          <p:nvPr/>
        </p:nvSpPr>
        <p:spPr>
          <a:xfrm>
            <a:off x="769480" y="377603"/>
            <a:ext cx="1136459" cy="369332"/>
          </a:xfrm>
          <a:prstGeom prst="rect">
            <a:avLst/>
          </a:prstGeom>
          <a:noFill/>
        </p:spPr>
        <p:txBody>
          <a:bodyPr wrap="square" rtlCol="0">
            <a:spAutoFit/>
          </a:bodyPr>
          <a:lstStyle/>
          <a:p>
            <a:r>
              <a:rPr lang="en-US"/>
              <a:t>Scalability</a:t>
            </a:r>
          </a:p>
        </p:txBody>
      </p:sp>
      <p:sp>
        <p:nvSpPr>
          <p:cNvPr id="6" name="TextBox 5">
            <a:extLst>
              <a:ext uri="{FF2B5EF4-FFF2-40B4-BE49-F238E27FC236}">
                <a16:creationId xmlns:a16="http://schemas.microsoft.com/office/drawing/2014/main" id="{0C80230F-8EB1-4C61-BD7A-F5FEC2497CCB}"/>
              </a:ext>
            </a:extLst>
          </p:cNvPr>
          <p:cNvSpPr txBox="1"/>
          <p:nvPr/>
        </p:nvSpPr>
        <p:spPr>
          <a:xfrm>
            <a:off x="9134729" y="2335687"/>
            <a:ext cx="2048607" cy="369332"/>
          </a:xfrm>
          <a:prstGeom prst="rect">
            <a:avLst/>
          </a:prstGeom>
          <a:noFill/>
        </p:spPr>
        <p:txBody>
          <a:bodyPr wrap="square" rtlCol="0">
            <a:spAutoFit/>
          </a:bodyPr>
          <a:lstStyle/>
          <a:p>
            <a:r>
              <a:rPr lang="en-US"/>
              <a:t>Accountability</a:t>
            </a:r>
          </a:p>
        </p:txBody>
      </p:sp>
      <p:sp>
        <p:nvSpPr>
          <p:cNvPr id="7" name="TextBox 6">
            <a:extLst>
              <a:ext uri="{FF2B5EF4-FFF2-40B4-BE49-F238E27FC236}">
                <a16:creationId xmlns:a16="http://schemas.microsoft.com/office/drawing/2014/main" id="{E54F292C-2B9A-4950-A83D-483815C9D1E5}"/>
              </a:ext>
            </a:extLst>
          </p:cNvPr>
          <p:cNvSpPr txBox="1"/>
          <p:nvPr/>
        </p:nvSpPr>
        <p:spPr>
          <a:xfrm>
            <a:off x="10190286" y="495454"/>
            <a:ext cx="2455546" cy="369332"/>
          </a:xfrm>
          <a:prstGeom prst="rect">
            <a:avLst/>
          </a:prstGeom>
          <a:noFill/>
        </p:spPr>
        <p:txBody>
          <a:bodyPr wrap="square" rtlCol="0">
            <a:spAutoFit/>
          </a:bodyPr>
          <a:lstStyle/>
          <a:p>
            <a:r>
              <a:rPr lang="en-US"/>
              <a:t>Transparency</a:t>
            </a:r>
          </a:p>
        </p:txBody>
      </p:sp>
      <p:sp>
        <p:nvSpPr>
          <p:cNvPr id="8" name="TextBox 7">
            <a:extLst>
              <a:ext uri="{FF2B5EF4-FFF2-40B4-BE49-F238E27FC236}">
                <a16:creationId xmlns:a16="http://schemas.microsoft.com/office/drawing/2014/main" id="{AFD35632-5C3A-4900-9028-007DA42A5D46}"/>
              </a:ext>
            </a:extLst>
          </p:cNvPr>
          <p:cNvSpPr txBox="1"/>
          <p:nvPr/>
        </p:nvSpPr>
        <p:spPr>
          <a:xfrm>
            <a:off x="878443" y="3713592"/>
            <a:ext cx="1591408" cy="369332"/>
          </a:xfrm>
          <a:prstGeom prst="rect">
            <a:avLst/>
          </a:prstGeom>
          <a:noFill/>
        </p:spPr>
        <p:txBody>
          <a:bodyPr wrap="square" rtlCol="0">
            <a:spAutoFit/>
          </a:bodyPr>
          <a:lstStyle/>
          <a:p>
            <a:r>
              <a:rPr lang="en-US"/>
              <a:t>Automation</a:t>
            </a:r>
          </a:p>
        </p:txBody>
      </p:sp>
      <p:sp>
        <p:nvSpPr>
          <p:cNvPr id="10" name="TextBox 9">
            <a:extLst>
              <a:ext uri="{FF2B5EF4-FFF2-40B4-BE49-F238E27FC236}">
                <a16:creationId xmlns:a16="http://schemas.microsoft.com/office/drawing/2014/main" id="{7A1B9BA2-B09D-4B6D-9EA3-8B9C30A6ECE8}"/>
              </a:ext>
            </a:extLst>
          </p:cNvPr>
          <p:cNvSpPr txBox="1"/>
          <p:nvPr/>
        </p:nvSpPr>
        <p:spPr>
          <a:xfrm>
            <a:off x="4001418" y="708133"/>
            <a:ext cx="2031023" cy="369332"/>
          </a:xfrm>
          <a:prstGeom prst="rect">
            <a:avLst/>
          </a:prstGeom>
          <a:noFill/>
        </p:spPr>
        <p:txBody>
          <a:bodyPr wrap="square" rtlCol="0">
            <a:spAutoFit/>
          </a:bodyPr>
          <a:lstStyle/>
          <a:p>
            <a:r>
              <a:rPr lang="en-US"/>
              <a:t>Flexibility</a:t>
            </a:r>
          </a:p>
        </p:txBody>
      </p:sp>
      <p:sp>
        <p:nvSpPr>
          <p:cNvPr id="15" name="TextBox 14">
            <a:extLst>
              <a:ext uri="{FF2B5EF4-FFF2-40B4-BE49-F238E27FC236}">
                <a16:creationId xmlns:a16="http://schemas.microsoft.com/office/drawing/2014/main" id="{E201E7B2-E20B-45E7-A2D9-DF75145C9332}"/>
              </a:ext>
            </a:extLst>
          </p:cNvPr>
          <p:cNvSpPr txBox="1"/>
          <p:nvPr/>
        </p:nvSpPr>
        <p:spPr>
          <a:xfrm>
            <a:off x="495191" y="2113935"/>
            <a:ext cx="2400300" cy="646331"/>
          </a:xfrm>
          <a:prstGeom prst="rect">
            <a:avLst/>
          </a:prstGeom>
          <a:noFill/>
        </p:spPr>
        <p:txBody>
          <a:bodyPr wrap="square" rtlCol="0">
            <a:spAutoFit/>
          </a:bodyPr>
          <a:lstStyle/>
          <a:p>
            <a:r>
              <a:rPr lang="en-US"/>
              <a:t>Code tracking, planning and collaboration</a:t>
            </a:r>
          </a:p>
        </p:txBody>
      </p:sp>
      <p:sp>
        <p:nvSpPr>
          <p:cNvPr id="35" name="Oval 34">
            <a:extLst>
              <a:ext uri="{FF2B5EF4-FFF2-40B4-BE49-F238E27FC236}">
                <a16:creationId xmlns:a16="http://schemas.microsoft.com/office/drawing/2014/main" id="{C7F993CA-D33E-4CEF-A0DA-D4DBD93FA366}"/>
              </a:ext>
            </a:extLst>
          </p:cNvPr>
          <p:cNvSpPr/>
          <p:nvPr/>
        </p:nvSpPr>
        <p:spPr>
          <a:xfrm>
            <a:off x="691476" y="384714"/>
            <a:ext cx="1292469" cy="4374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86B65B-77B2-4B85-939F-01679054F190}"/>
              </a:ext>
            </a:extLst>
          </p:cNvPr>
          <p:cNvSpPr/>
          <p:nvPr/>
        </p:nvSpPr>
        <p:spPr>
          <a:xfrm>
            <a:off x="344310" y="2009370"/>
            <a:ext cx="2492620" cy="7657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53E3142-722B-4830-80D8-562F55D6FD43}"/>
              </a:ext>
            </a:extLst>
          </p:cNvPr>
          <p:cNvSpPr/>
          <p:nvPr/>
        </p:nvSpPr>
        <p:spPr>
          <a:xfrm>
            <a:off x="769480" y="3662237"/>
            <a:ext cx="1415561" cy="439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B658E2D-B9F5-418F-A8A0-FE0F7A25DE58}"/>
              </a:ext>
            </a:extLst>
          </p:cNvPr>
          <p:cNvSpPr/>
          <p:nvPr/>
        </p:nvSpPr>
        <p:spPr>
          <a:xfrm>
            <a:off x="10055252" y="450868"/>
            <a:ext cx="1749670" cy="439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2472E8A-0526-4D39-AD86-66432113C0BD}"/>
              </a:ext>
            </a:extLst>
          </p:cNvPr>
          <p:cNvSpPr/>
          <p:nvPr/>
        </p:nvSpPr>
        <p:spPr>
          <a:xfrm>
            <a:off x="3679095" y="680120"/>
            <a:ext cx="1749670" cy="439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25DF359-F0CD-4826-BFF1-ADA55F119C13}"/>
              </a:ext>
            </a:extLst>
          </p:cNvPr>
          <p:cNvSpPr/>
          <p:nvPr/>
        </p:nvSpPr>
        <p:spPr>
          <a:xfrm>
            <a:off x="8809905" y="2309975"/>
            <a:ext cx="2120182" cy="502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45EA1E34-7A11-4454-8D49-1D4650DC2BCA}"/>
              </a:ext>
            </a:extLst>
          </p:cNvPr>
          <p:cNvSpPr txBox="1"/>
          <p:nvPr/>
        </p:nvSpPr>
        <p:spPr>
          <a:xfrm>
            <a:off x="7120303" y="285526"/>
            <a:ext cx="1877158" cy="369332"/>
          </a:xfrm>
          <a:prstGeom prst="rect">
            <a:avLst/>
          </a:prstGeom>
          <a:noFill/>
        </p:spPr>
        <p:txBody>
          <a:bodyPr wrap="square" rtlCol="0">
            <a:spAutoFit/>
          </a:bodyPr>
          <a:lstStyle/>
          <a:p>
            <a:r>
              <a:rPr lang="en-US"/>
              <a:t>Traceability</a:t>
            </a:r>
          </a:p>
        </p:txBody>
      </p:sp>
      <p:sp>
        <p:nvSpPr>
          <p:cNvPr id="62" name="Oval 61">
            <a:extLst>
              <a:ext uri="{FF2B5EF4-FFF2-40B4-BE49-F238E27FC236}">
                <a16:creationId xmlns:a16="http://schemas.microsoft.com/office/drawing/2014/main" id="{25DE81EE-BE9E-4F33-9078-4D2477072931}"/>
              </a:ext>
            </a:extLst>
          </p:cNvPr>
          <p:cNvSpPr/>
          <p:nvPr/>
        </p:nvSpPr>
        <p:spPr>
          <a:xfrm>
            <a:off x="6836019" y="264333"/>
            <a:ext cx="1749670" cy="439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1C691AD-DB9A-41A7-9748-B52DDF86AA0C}"/>
              </a:ext>
            </a:extLst>
          </p:cNvPr>
          <p:cNvSpPr/>
          <p:nvPr/>
        </p:nvSpPr>
        <p:spPr>
          <a:xfrm>
            <a:off x="4807818" y="5192030"/>
            <a:ext cx="2048607" cy="727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 Integration</a:t>
            </a:r>
          </a:p>
        </p:txBody>
      </p:sp>
      <p:sp>
        <p:nvSpPr>
          <p:cNvPr id="68" name="Oval 67">
            <a:extLst>
              <a:ext uri="{FF2B5EF4-FFF2-40B4-BE49-F238E27FC236}">
                <a16:creationId xmlns:a16="http://schemas.microsoft.com/office/drawing/2014/main" id="{37ACFE29-1569-424C-8B27-A1DF061B45A0}"/>
              </a:ext>
            </a:extLst>
          </p:cNvPr>
          <p:cNvSpPr/>
          <p:nvPr/>
        </p:nvSpPr>
        <p:spPr>
          <a:xfrm>
            <a:off x="10037301" y="3970318"/>
            <a:ext cx="1767621" cy="7657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 Delivery</a:t>
            </a:r>
          </a:p>
        </p:txBody>
      </p:sp>
      <p:sp>
        <p:nvSpPr>
          <p:cNvPr id="69" name="Oval 68">
            <a:extLst>
              <a:ext uri="{FF2B5EF4-FFF2-40B4-BE49-F238E27FC236}">
                <a16:creationId xmlns:a16="http://schemas.microsoft.com/office/drawing/2014/main" id="{B0BD8BE7-6F09-45AE-8F33-B8BD54E4CD79}"/>
              </a:ext>
            </a:extLst>
          </p:cNvPr>
          <p:cNvSpPr/>
          <p:nvPr/>
        </p:nvSpPr>
        <p:spPr>
          <a:xfrm>
            <a:off x="7631691" y="4426323"/>
            <a:ext cx="1886756" cy="7657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 Deployment</a:t>
            </a:r>
          </a:p>
        </p:txBody>
      </p:sp>
      <p:sp>
        <p:nvSpPr>
          <p:cNvPr id="70" name="Oval 69">
            <a:extLst>
              <a:ext uri="{FF2B5EF4-FFF2-40B4-BE49-F238E27FC236}">
                <a16:creationId xmlns:a16="http://schemas.microsoft.com/office/drawing/2014/main" id="{D0B6D4CB-A2A1-46A7-8DE1-4DBF39BCA6B7}"/>
              </a:ext>
            </a:extLst>
          </p:cNvPr>
          <p:cNvSpPr/>
          <p:nvPr/>
        </p:nvSpPr>
        <p:spPr>
          <a:xfrm>
            <a:off x="1983945" y="4755346"/>
            <a:ext cx="2048607" cy="7270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 Testing</a:t>
            </a:r>
          </a:p>
        </p:txBody>
      </p:sp>
      <p:sp>
        <p:nvSpPr>
          <p:cNvPr id="71" name="Oval 70">
            <a:extLst>
              <a:ext uri="{FF2B5EF4-FFF2-40B4-BE49-F238E27FC236}">
                <a16:creationId xmlns:a16="http://schemas.microsoft.com/office/drawing/2014/main" id="{B6AB38BE-91A2-427E-AFFA-1FC24490090C}"/>
              </a:ext>
            </a:extLst>
          </p:cNvPr>
          <p:cNvSpPr/>
          <p:nvPr/>
        </p:nvSpPr>
        <p:spPr>
          <a:xfrm>
            <a:off x="5546360" y="1798374"/>
            <a:ext cx="1749670" cy="439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313E8E0-17FC-41BA-B612-0248F23B8473}"/>
              </a:ext>
            </a:extLst>
          </p:cNvPr>
          <p:cNvSpPr txBox="1"/>
          <p:nvPr/>
        </p:nvSpPr>
        <p:spPr>
          <a:xfrm>
            <a:off x="5734637" y="1824704"/>
            <a:ext cx="1561393" cy="369332"/>
          </a:xfrm>
          <a:prstGeom prst="rect">
            <a:avLst/>
          </a:prstGeom>
          <a:noFill/>
        </p:spPr>
        <p:txBody>
          <a:bodyPr wrap="square" rtlCol="0">
            <a:spAutoFit/>
          </a:bodyPr>
          <a:lstStyle/>
          <a:p>
            <a:r>
              <a:rPr lang="en-US"/>
              <a:t>Extensibility</a:t>
            </a:r>
          </a:p>
        </p:txBody>
      </p:sp>
    </p:spTree>
    <p:extLst>
      <p:ext uri="{BB962C8B-B14F-4D97-AF65-F5344CB8AC3E}">
        <p14:creationId xmlns:p14="http://schemas.microsoft.com/office/powerpoint/2010/main" val="293653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childTnLst>
                          </p:cTn>
                        </p:par>
                        <p:par>
                          <p:cTn id="66" fill="hold">
                            <p:stCondLst>
                              <p:cond delay="5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childTnLst>
                          </p:cTn>
                        </p:par>
                        <p:par>
                          <p:cTn id="74" fill="hold">
                            <p:stCondLst>
                              <p:cond delay="6500"/>
                            </p:stCondLst>
                            <p:childTnLst>
                              <p:par>
                                <p:cTn id="75" presetID="10" presetClass="entr" presetSubtype="0"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5" grpId="0"/>
      <p:bldP spid="35" grpId="0" animBg="1"/>
      <p:bldP spid="41" grpId="0" animBg="1"/>
      <p:bldP spid="43" grpId="0" animBg="1"/>
      <p:bldP spid="56" grpId="0" animBg="1"/>
      <p:bldP spid="57" grpId="0" animBg="1"/>
      <p:bldP spid="58" grpId="0" animBg="1"/>
      <p:bldP spid="60" grpId="0"/>
      <p:bldP spid="62" grpId="0" animBg="1"/>
      <p:bldP spid="67" grpId="0" animBg="1"/>
      <p:bldP spid="68" grpId="0" animBg="1"/>
      <p:bldP spid="69" grpId="0" animBg="1"/>
      <p:bldP spid="70" grpId="0" animBg="1"/>
      <p:bldP spid="71" grpId="0" animBg="1"/>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031E3-3997-4C32-BD77-84AF4051A613}"/>
              </a:ext>
            </a:extLst>
          </p:cNvPr>
          <p:cNvSpPr>
            <a:spLocks noGrp="1"/>
          </p:cNvSpPr>
          <p:nvPr>
            <p:ph type="body" sz="quarter" idx="11"/>
          </p:nvPr>
        </p:nvSpPr>
        <p:spPr>
          <a:xfrm>
            <a:off x="467830" y="406661"/>
            <a:ext cx="5782141" cy="752475"/>
          </a:xfrm>
        </p:spPr>
        <p:txBody>
          <a:bodyPr/>
          <a:lstStyle/>
          <a:p>
            <a:r>
              <a:rPr lang="en-US"/>
              <a:t>Azure DevOps Extensibility</a:t>
            </a:r>
          </a:p>
        </p:txBody>
      </p:sp>
      <p:sp>
        <p:nvSpPr>
          <p:cNvPr id="3" name="Text Placeholder 2">
            <a:extLst>
              <a:ext uri="{FF2B5EF4-FFF2-40B4-BE49-F238E27FC236}">
                <a16:creationId xmlns:a16="http://schemas.microsoft.com/office/drawing/2014/main" id="{5EE5DE6E-28C8-4CFC-AEED-54C06DEAE28A}"/>
              </a:ext>
            </a:extLst>
          </p:cNvPr>
          <p:cNvSpPr>
            <a:spLocks noGrp="1"/>
          </p:cNvSpPr>
          <p:nvPr>
            <p:ph type="body" sz="quarter" idx="12"/>
          </p:nvPr>
        </p:nvSpPr>
        <p:spPr>
          <a:xfrm>
            <a:off x="910889" y="1486056"/>
            <a:ext cx="3170916" cy="3885887"/>
          </a:xfrm>
        </p:spPr>
        <p:txBody>
          <a:bodyPr/>
          <a:lstStyle/>
          <a:p>
            <a:pPr marL="342900" indent="-342900">
              <a:buFont typeface="Wingdings" panose="05000000000000000000" pitchFamily="2" charset="2"/>
              <a:buChar char="Ø"/>
            </a:pPr>
            <a:r>
              <a:rPr lang="en-US"/>
              <a:t>There are number of extensions which can be easily added and integrated to interact with Azure DevOps.</a:t>
            </a:r>
          </a:p>
          <a:p>
            <a:pPr marL="342900" indent="-342900">
              <a:buFont typeface="Wingdings" panose="05000000000000000000" pitchFamily="2" charset="2"/>
              <a:buChar char="Ø"/>
            </a:pPr>
            <a:r>
              <a:rPr lang="en-US"/>
              <a:t>The </a:t>
            </a:r>
            <a:r>
              <a:rPr lang="en-US" u="sng">
                <a:solidFill>
                  <a:srgbClr val="00B0F0"/>
                </a:solidFill>
              </a:rPr>
              <a:t>Visual Studio Marketplace</a:t>
            </a:r>
            <a:r>
              <a:rPr lang="en-US"/>
              <a:t> is where extensions are published.</a:t>
            </a:r>
          </a:p>
          <a:p>
            <a:pPr marL="342900" indent="-342900">
              <a:buFont typeface="Wingdings" panose="05000000000000000000" pitchFamily="2" charset="2"/>
              <a:buChar char="Ø"/>
            </a:pPr>
            <a:r>
              <a:rPr lang="en-US"/>
              <a:t>Total 963 extensions are available currently.</a:t>
            </a:r>
          </a:p>
        </p:txBody>
      </p:sp>
      <p:pic>
        <p:nvPicPr>
          <p:cNvPr id="4" name="Picture 3">
            <a:extLst>
              <a:ext uri="{FF2B5EF4-FFF2-40B4-BE49-F238E27FC236}">
                <a16:creationId xmlns:a16="http://schemas.microsoft.com/office/drawing/2014/main" id="{B79FAB42-96F0-410E-B7E1-A44DCCC2F5B5}"/>
              </a:ext>
            </a:extLst>
          </p:cNvPr>
          <p:cNvPicPr>
            <a:picLocks noChangeAspect="1"/>
          </p:cNvPicPr>
          <p:nvPr/>
        </p:nvPicPr>
        <p:blipFill>
          <a:blip r:embed="rId2"/>
          <a:stretch>
            <a:fillRect/>
          </a:stretch>
        </p:blipFill>
        <p:spPr>
          <a:xfrm>
            <a:off x="4844927" y="1250026"/>
            <a:ext cx="7347073" cy="4520153"/>
          </a:xfrm>
          <a:prstGeom prst="rect">
            <a:avLst/>
          </a:prstGeom>
        </p:spPr>
      </p:pic>
    </p:spTree>
    <p:extLst>
      <p:ext uri="{BB962C8B-B14F-4D97-AF65-F5344CB8AC3E}">
        <p14:creationId xmlns:p14="http://schemas.microsoft.com/office/powerpoint/2010/main" val="4232249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17634" y="2501064"/>
            <a:ext cx="3458818" cy="1855872"/>
          </a:xfrm>
        </p:spPr>
        <p:txBody>
          <a:bodyPr/>
          <a:lstStyle/>
          <a:p>
            <a:pPr algn="ctr"/>
            <a:r>
              <a:rPr lang="en-US"/>
              <a:t>Getting started with Azure DevOps</a:t>
            </a:r>
          </a:p>
          <a:p>
            <a:endParaRPr lang="en-US"/>
          </a:p>
        </p:txBody>
      </p:sp>
    </p:spTree>
    <p:extLst>
      <p:ext uri="{BB962C8B-B14F-4D97-AF65-F5344CB8AC3E}">
        <p14:creationId xmlns:p14="http://schemas.microsoft.com/office/powerpoint/2010/main" val="2701880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283D07-3782-42BD-AA9D-DA169B4E4786}"/>
              </a:ext>
            </a:extLst>
          </p:cNvPr>
          <p:cNvSpPr>
            <a:spLocks noGrp="1"/>
          </p:cNvSpPr>
          <p:nvPr>
            <p:ph type="body" sz="quarter" idx="11"/>
          </p:nvPr>
        </p:nvSpPr>
        <p:spPr>
          <a:xfrm>
            <a:off x="1034321" y="868574"/>
            <a:ext cx="5061679" cy="752475"/>
          </a:xfrm>
        </p:spPr>
        <p:txBody>
          <a:bodyPr/>
          <a:lstStyle/>
          <a:p>
            <a:pPr marL="457200" indent="-457200">
              <a:buFont typeface="Wingdings" panose="05000000000000000000" pitchFamily="2" charset="2"/>
              <a:buChar char="ü"/>
            </a:pPr>
            <a:r>
              <a:rPr lang="en-US" sz="2800"/>
              <a:t>Creating a project</a:t>
            </a:r>
          </a:p>
          <a:p>
            <a:pPr marL="457200" indent="-457200">
              <a:buFont typeface="Wingdings" panose="05000000000000000000" pitchFamily="2" charset="2"/>
              <a:buChar char="ü"/>
            </a:pPr>
            <a:r>
              <a:rPr lang="en-US" sz="2800"/>
              <a:t>Add members to your team</a:t>
            </a:r>
          </a:p>
          <a:p>
            <a:pPr marL="457200" indent="-457200">
              <a:buFont typeface="Wingdings" panose="05000000000000000000" pitchFamily="2" charset="2"/>
              <a:buChar char="ü"/>
            </a:pPr>
            <a:r>
              <a:rPr lang="en-US" sz="2800"/>
              <a:t>Configure Boards</a:t>
            </a:r>
          </a:p>
        </p:txBody>
      </p:sp>
      <p:pic>
        <p:nvPicPr>
          <p:cNvPr id="2" name="Picture 1">
            <a:extLst>
              <a:ext uri="{FF2B5EF4-FFF2-40B4-BE49-F238E27FC236}">
                <a16:creationId xmlns:a16="http://schemas.microsoft.com/office/drawing/2014/main" id="{52FFE9E0-624F-4CF2-AB6B-200B627834C2}"/>
              </a:ext>
            </a:extLst>
          </p:cNvPr>
          <p:cNvPicPr>
            <a:picLocks noChangeAspect="1"/>
          </p:cNvPicPr>
          <p:nvPr/>
        </p:nvPicPr>
        <p:blipFill rotWithShape="1">
          <a:blip r:embed="rId2"/>
          <a:srcRect b="1569"/>
          <a:stretch/>
        </p:blipFill>
        <p:spPr>
          <a:xfrm>
            <a:off x="7174523" y="6082"/>
            <a:ext cx="4914901" cy="6078195"/>
          </a:xfrm>
          <a:prstGeom prst="rect">
            <a:avLst/>
          </a:prstGeom>
        </p:spPr>
      </p:pic>
      <p:pic>
        <p:nvPicPr>
          <p:cNvPr id="3" name="Picture 2">
            <a:extLst>
              <a:ext uri="{FF2B5EF4-FFF2-40B4-BE49-F238E27FC236}">
                <a16:creationId xmlns:a16="http://schemas.microsoft.com/office/drawing/2014/main" id="{969BA5C4-0EEB-490E-B7AE-D2C2E6DE203C}"/>
              </a:ext>
            </a:extLst>
          </p:cNvPr>
          <p:cNvPicPr>
            <a:picLocks noChangeAspect="1"/>
          </p:cNvPicPr>
          <p:nvPr/>
        </p:nvPicPr>
        <p:blipFill>
          <a:blip r:embed="rId3"/>
          <a:stretch>
            <a:fillRect/>
          </a:stretch>
        </p:blipFill>
        <p:spPr>
          <a:xfrm>
            <a:off x="728295" y="3429000"/>
            <a:ext cx="5681297" cy="2382158"/>
          </a:xfrm>
          <a:prstGeom prst="rect">
            <a:avLst/>
          </a:prstGeom>
        </p:spPr>
      </p:pic>
      <p:sp>
        <p:nvSpPr>
          <p:cNvPr id="4" name="TextBox 3">
            <a:extLst>
              <a:ext uri="{FF2B5EF4-FFF2-40B4-BE49-F238E27FC236}">
                <a16:creationId xmlns:a16="http://schemas.microsoft.com/office/drawing/2014/main" id="{CE6D16F6-C233-4086-9B40-375F47DBA9BE}"/>
              </a:ext>
            </a:extLst>
          </p:cNvPr>
          <p:cNvSpPr txBox="1"/>
          <p:nvPr/>
        </p:nvSpPr>
        <p:spPr>
          <a:xfrm>
            <a:off x="580292" y="5926015"/>
            <a:ext cx="4633546" cy="338554"/>
          </a:xfrm>
          <a:prstGeom prst="rect">
            <a:avLst/>
          </a:prstGeom>
          <a:noFill/>
        </p:spPr>
        <p:txBody>
          <a:bodyPr wrap="square" rtlCol="0">
            <a:spAutoFit/>
          </a:bodyPr>
          <a:lstStyle/>
          <a:p>
            <a:r>
              <a:rPr lang="en-US" sz="1600" b="1">
                <a:solidFill>
                  <a:srgbClr val="00B050"/>
                </a:solidFill>
              </a:rPr>
              <a:t>Stakeholder: Project Administrator or Team Admin</a:t>
            </a:r>
          </a:p>
        </p:txBody>
      </p:sp>
    </p:spTree>
    <p:extLst>
      <p:ext uri="{BB962C8B-B14F-4D97-AF65-F5344CB8AC3E}">
        <p14:creationId xmlns:p14="http://schemas.microsoft.com/office/powerpoint/2010/main" val="502916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87209" y="2788748"/>
            <a:ext cx="3588026" cy="1280503"/>
          </a:xfrm>
        </p:spPr>
        <p:txBody>
          <a:bodyPr/>
          <a:lstStyle/>
          <a:p>
            <a:pPr algn="ctr"/>
            <a:r>
              <a:rPr lang="en-US"/>
              <a:t>Permissions and Groups</a:t>
            </a:r>
          </a:p>
        </p:txBody>
      </p:sp>
    </p:spTree>
    <p:extLst>
      <p:ext uri="{BB962C8B-B14F-4D97-AF65-F5344CB8AC3E}">
        <p14:creationId xmlns:p14="http://schemas.microsoft.com/office/powerpoint/2010/main" val="289622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438791" y="319501"/>
            <a:ext cx="5601427" cy="752475"/>
          </a:xfrm>
        </p:spPr>
        <p:txBody>
          <a:bodyPr/>
          <a:lstStyle/>
          <a:p>
            <a:r>
              <a:rPr lang="en-US"/>
              <a:t>Presented By: DevOps IT Team</a:t>
            </a:r>
          </a:p>
          <a:p>
            <a:endParaRPr lang="en-US"/>
          </a:p>
        </p:txBody>
      </p:sp>
      <p:sp>
        <p:nvSpPr>
          <p:cNvPr id="3" name="Text Placeholder 2"/>
          <p:cNvSpPr>
            <a:spLocks noGrp="1"/>
          </p:cNvSpPr>
          <p:nvPr>
            <p:ph type="body" sz="quarter" idx="12"/>
          </p:nvPr>
        </p:nvSpPr>
        <p:spPr>
          <a:xfrm>
            <a:off x="1569656" y="1158394"/>
            <a:ext cx="5470562" cy="4541212"/>
          </a:xfrm>
        </p:spPr>
        <p:txBody>
          <a:bodyPr/>
          <a:lstStyle/>
          <a:p>
            <a:r>
              <a:rPr lang="en-US"/>
              <a:t>We offer:</a:t>
            </a:r>
          </a:p>
          <a:p>
            <a:pPr marL="342900" indent="-342900">
              <a:buFont typeface="Wingdings" panose="05000000000000000000" pitchFamily="2" charset="2"/>
              <a:buChar char="ü"/>
            </a:pPr>
            <a:r>
              <a:rPr lang="en-US"/>
              <a:t>Azure DevOps Training</a:t>
            </a:r>
          </a:p>
          <a:p>
            <a:pPr marL="342900" indent="-342900">
              <a:buFont typeface="Wingdings" panose="05000000000000000000" pitchFamily="2" charset="2"/>
              <a:buChar char="ü"/>
            </a:pPr>
            <a:r>
              <a:rPr lang="en-US"/>
              <a:t>DevOps support across Enterprise</a:t>
            </a:r>
          </a:p>
          <a:p>
            <a:pPr marL="342900" indent="-342900">
              <a:buFont typeface="Wingdings" panose="05000000000000000000" pitchFamily="2" charset="2"/>
              <a:buChar char="ü"/>
            </a:pPr>
            <a:r>
              <a:rPr lang="en-US"/>
              <a:t>Dashboarding</a:t>
            </a:r>
          </a:p>
          <a:p>
            <a:pPr marL="342900" indent="-342900">
              <a:buFont typeface="Wingdings" panose="05000000000000000000" pitchFamily="2" charset="2"/>
              <a:buChar char="ü"/>
            </a:pPr>
            <a:r>
              <a:rPr lang="en-US"/>
              <a:t>Work Items and Backlog Tracking guidelines</a:t>
            </a:r>
          </a:p>
          <a:p>
            <a:pPr marL="342900" indent="-342900">
              <a:buFont typeface="Wingdings" panose="05000000000000000000" pitchFamily="2" charset="2"/>
              <a:buChar char="ü"/>
            </a:pPr>
            <a:r>
              <a:rPr lang="en-US"/>
              <a:t>Kanban Board &amp; Sprint Planning assistance</a:t>
            </a:r>
          </a:p>
          <a:p>
            <a:pPr marL="342900" indent="-342900">
              <a:buFont typeface="Wingdings" panose="05000000000000000000" pitchFamily="2" charset="2"/>
              <a:buChar char="ü"/>
            </a:pPr>
            <a:r>
              <a:rPr lang="en-US"/>
              <a:t>Assistance in forming Queries</a:t>
            </a:r>
          </a:p>
          <a:p>
            <a:pPr marL="342900" indent="-342900">
              <a:buFont typeface="Wingdings" panose="05000000000000000000" pitchFamily="2" charset="2"/>
              <a:buChar char="ü"/>
            </a:pPr>
            <a:r>
              <a:rPr lang="en-US"/>
              <a:t>Open Source Integration Support</a:t>
            </a:r>
          </a:p>
          <a:p>
            <a:pPr marL="342900" indent="-342900">
              <a:buFont typeface="Wingdings" panose="05000000000000000000" pitchFamily="2" charset="2"/>
              <a:buChar char="ü"/>
            </a:pPr>
            <a:r>
              <a:rPr lang="en-US"/>
              <a:t>Azure Pipeline Governance</a:t>
            </a:r>
          </a:p>
          <a:p>
            <a:pPr marL="342900" indent="-342900">
              <a:buFont typeface="Wingdings" panose="05000000000000000000" pitchFamily="2" charset="2"/>
              <a:buChar char="ü"/>
            </a:pPr>
            <a:r>
              <a:rPr lang="en-US"/>
              <a:t>CI/CD for projects</a:t>
            </a:r>
          </a:p>
          <a:p>
            <a:pPr marL="342900" indent="-342900">
              <a:buFont typeface="Wingdings" panose="05000000000000000000" pitchFamily="2" charset="2"/>
              <a:buChar char="ü"/>
            </a:pPr>
            <a:r>
              <a:rPr lang="en-US"/>
              <a:t>Git Best Practices</a:t>
            </a:r>
          </a:p>
          <a:p>
            <a:endParaRPr lang="en-US"/>
          </a:p>
          <a:p>
            <a:pPr marL="342900" indent="-342900">
              <a:buFont typeface="Wingdings" panose="05000000000000000000" pitchFamily="2" charset="2"/>
              <a:buChar char="ü"/>
            </a:pPr>
            <a:endParaRPr lang="en-US"/>
          </a:p>
        </p:txBody>
      </p:sp>
      <p:sp>
        <p:nvSpPr>
          <p:cNvPr id="5" name="Text Placeholder 2">
            <a:extLst>
              <a:ext uri="{FF2B5EF4-FFF2-40B4-BE49-F238E27FC236}">
                <a16:creationId xmlns:a16="http://schemas.microsoft.com/office/drawing/2014/main" id="{A5A0E0A6-8204-424E-92D3-74216DA72DAD}"/>
              </a:ext>
            </a:extLst>
          </p:cNvPr>
          <p:cNvSpPr txBox="1">
            <a:spLocks/>
          </p:cNvSpPr>
          <p:nvPr/>
        </p:nvSpPr>
        <p:spPr>
          <a:xfrm>
            <a:off x="7729979" y="4902527"/>
            <a:ext cx="3902697" cy="1206042"/>
          </a:xfrm>
          <a:prstGeom prst="rect">
            <a:avLst/>
          </a:prstGeom>
        </p:spPr>
        <p:txBody>
          <a:bodyPr/>
          <a:lstStyle>
            <a:lvl1pPr marL="0" indent="0" algn="l" defTabSz="914400" rtl="0" eaLnBrk="1" latinLnBrk="0" hangingPunct="1">
              <a:lnSpc>
                <a:spcPct val="90000"/>
              </a:lnSpc>
              <a:spcBef>
                <a:spcPts val="1000"/>
              </a:spcBef>
              <a:buFontTx/>
              <a:buNone/>
              <a:defRPr sz="2000" kern="1200" baseline="0">
                <a:solidFill>
                  <a:schemeClr val="tx1"/>
                </a:solidFill>
                <a:latin typeface="CeraGR-Regular ☞" charset="0"/>
                <a:ea typeface="CeraGR-Regular ☞" charset="0"/>
                <a:cs typeface="CeraGR-Regular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For support contact: </a:t>
            </a:r>
            <a:r>
              <a:rPr lang="en-US" dirty="0">
                <a:hlinkClick r:id="rId2"/>
              </a:rPr>
              <a:t>palakkamal.joshi@newwave.io</a:t>
            </a:r>
            <a:endParaRPr lang="en-US" dirty="0"/>
          </a:p>
          <a:p>
            <a:r>
              <a:rPr lang="en-US" dirty="0">
                <a:hlinkClick r:id="rId3"/>
              </a:rPr>
              <a:t>vignesh.sunderrajan@newwave.io </a:t>
            </a:r>
            <a:r>
              <a:rPr lang="en-US" b="1" dirty="0">
                <a:hlinkClick r:id="rId3"/>
              </a:rPr>
              <a:t> </a:t>
            </a:r>
            <a:endParaRPr lang="en-US" b="1" dirty="0"/>
          </a:p>
        </p:txBody>
      </p:sp>
    </p:spTree>
    <p:extLst>
      <p:ext uri="{BB962C8B-B14F-4D97-AF65-F5344CB8AC3E}">
        <p14:creationId xmlns:p14="http://schemas.microsoft.com/office/powerpoint/2010/main" val="109895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1610A5-74ED-4AF8-A003-1FDD62FC4C40}"/>
              </a:ext>
            </a:extLst>
          </p:cNvPr>
          <p:cNvSpPr>
            <a:spLocks noGrp="1"/>
          </p:cNvSpPr>
          <p:nvPr>
            <p:ph type="body" sz="quarter" idx="11"/>
          </p:nvPr>
        </p:nvSpPr>
        <p:spPr>
          <a:xfrm>
            <a:off x="901463" y="492336"/>
            <a:ext cx="4657209" cy="752475"/>
          </a:xfrm>
        </p:spPr>
        <p:txBody>
          <a:bodyPr/>
          <a:lstStyle/>
          <a:p>
            <a:r>
              <a:rPr lang="en-US"/>
              <a:t>Permissions and Groups </a:t>
            </a:r>
          </a:p>
        </p:txBody>
      </p:sp>
      <p:sp>
        <p:nvSpPr>
          <p:cNvPr id="3" name="Text Placeholder 2">
            <a:extLst>
              <a:ext uri="{FF2B5EF4-FFF2-40B4-BE49-F238E27FC236}">
                <a16:creationId xmlns:a16="http://schemas.microsoft.com/office/drawing/2014/main" id="{6CFE4A09-0B41-4E32-97C8-340B5A4A655E}"/>
              </a:ext>
            </a:extLst>
          </p:cNvPr>
          <p:cNvSpPr>
            <a:spLocks noGrp="1"/>
          </p:cNvSpPr>
          <p:nvPr>
            <p:ph type="body" sz="quarter" idx="12"/>
          </p:nvPr>
        </p:nvSpPr>
        <p:spPr>
          <a:xfrm>
            <a:off x="901463" y="1417768"/>
            <a:ext cx="4943155" cy="3545547"/>
          </a:xfrm>
        </p:spPr>
        <p:txBody>
          <a:bodyPr/>
          <a:lstStyle/>
          <a:p>
            <a:pPr marL="342900" indent="-342900">
              <a:buFont typeface="Wingdings" panose="05000000000000000000" pitchFamily="2" charset="2"/>
              <a:buChar char="Ø"/>
            </a:pPr>
            <a:r>
              <a:rPr lang="en-US"/>
              <a:t>Permissions can be granted directly to an individual, or to a group.</a:t>
            </a:r>
          </a:p>
          <a:p>
            <a:pPr marL="342900" indent="-342900">
              <a:buFont typeface="Wingdings" panose="05000000000000000000" pitchFamily="2" charset="2"/>
              <a:buChar char="Ø"/>
            </a:pPr>
            <a:r>
              <a:rPr lang="en-US"/>
              <a:t>There are several built in groups in Azure DevOps (as shown in the picture).</a:t>
            </a:r>
          </a:p>
          <a:p>
            <a:pPr marL="342900" indent="-342900">
              <a:buFont typeface="Wingdings" panose="05000000000000000000" pitchFamily="2" charset="2"/>
              <a:buChar char="Ø"/>
            </a:pPr>
            <a:r>
              <a:rPr lang="en-US"/>
              <a:t>Project Admin can change the permissions for a group or for an individual member from </a:t>
            </a:r>
            <a:r>
              <a:rPr lang="en-US" i="1"/>
              <a:t>Project Settings </a:t>
            </a:r>
            <a:r>
              <a:rPr lang="en-US" i="1">
                <a:sym typeface="Wingdings" panose="05000000000000000000" pitchFamily="2" charset="2"/>
              </a:rPr>
              <a:t> Security</a:t>
            </a:r>
            <a:endParaRPr lang="en-US" i="1"/>
          </a:p>
        </p:txBody>
      </p:sp>
      <p:pic>
        <p:nvPicPr>
          <p:cNvPr id="1028" name="Picture 4" descr="Project collection groups">
            <a:extLst>
              <a:ext uri="{FF2B5EF4-FFF2-40B4-BE49-F238E27FC236}">
                <a16:creationId xmlns:a16="http://schemas.microsoft.com/office/drawing/2014/main" id="{74DC72E6-A479-40B7-B129-D28E8D725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409" y="61587"/>
            <a:ext cx="5660335" cy="58964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D198C3-D56E-4383-AF71-6A9DE31812D0}"/>
              </a:ext>
            </a:extLst>
          </p:cNvPr>
          <p:cNvSpPr txBox="1"/>
          <p:nvPr/>
        </p:nvSpPr>
        <p:spPr>
          <a:xfrm>
            <a:off x="518475" y="5773387"/>
            <a:ext cx="3544478" cy="369332"/>
          </a:xfrm>
          <a:prstGeom prst="rect">
            <a:avLst/>
          </a:prstGeom>
          <a:noFill/>
        </p:spPr>
        <p:txBody>
          <a:bodyPr wrap="square" rtlCol="0">
            <a:spAutoFit/>
          </a:bodyPr>
          <a:lstStyle/>
          <a:p>
            <a:r>
              <a:rPr lang="en-US" b="1">
                <a:solidFill>
                  <a:srgbClr val="00B050"/>
                </a:solidFill>
              </a:rPr>
              <a:t>Stakeholder: Project Administrator</a:t>
            </a:r>
            <a:endParaRPr lang="en-US"/>
          </a:p>
        </p:txBody>
      </p:sp>
    </p:spTree>
    <p:extLst>
      <p:ext uri="{BB962C8B-B14F-4D97-AF65-F5344CB8AC3E}">
        <p14:creationId xmlns:p14="http://schemas.microsoft.com/office/powerpoint/2010/main" val="241830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5456" y="3086576"/>
            <a:ext cx="4347147" cy="684847"/>
          </a:xfrm>
        </p:spPr>
        <p:txBody>
          <a:bodyPr/>
          <a:lstStyle/>
          <a:p>
            <a:r>
              <a:rPr lang="en-US"/>
              <a:t>Azure Boards</a:t>
            </a:r>
          </a:p>
          <a:p>
            <a:endParaRPr lang="en-US"/>
          </a:p>
        </p:txBody>
      </p:sp>
    </p:spTree>
    <p:extLst>
      <p:ext uri="{BB962C8B-B14F-4D97-AF65-F5344CB8AC3E}">
        <p14:creationId xmlns:p14="http://schemas.microsoft.com/office/powerpoint/2010/main" val="110130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76811" y="3175119"/>
            <a:ext cx="4638643" cy="684847"/>
          </a:xfrm>
        </p:spPr>
        <p:txBody>
          <a:bodyPr/>
          <a:lstStyle/>
          <a:p>
            <a:r>
              <a:rPr lang="en-US"/>
              <a:t>What are different work items???</a:t>
            </a:r>
          </a:p>
        </p:txBody>
      </p:sp>
    </p:spTree>
    <p:extLst>
      <p:ext uri="{BB962C8B-B14F-4D97-AF65-F5344CB8AC3E}">
        <p14:creationId xmlns:p14="http://schemas.microsoft.com/office/powerpoint/2010/main" val="22401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FD082-01A0-4288-8545-A3F907830252}"/>
              </a:ext>
            </a:extLst>
          </p:cNvPr>
          <p:cNvSpPr>
            <a:spLocks noGrp="1"/>
          </p:cNvSpPr>
          <p:nvPr>
            <p:ph type="body" sz="quarter" idx="10"/>
          </p:nvPr>
        </p:nvSpPr>
        <p:spPr>
          <a:xfrm>
            <a:off x="622991" y="218956"/>
            <a:ext cx="7421430" cy="752475"/>
          </a:xfrm>
        </p:spPr>
        <p:txBody>
          <a:bodyPr/>
          <a:lstStyle/>
          <a:p>
            <a:r>
              <a:rPr lang="en-US"/>
              <a:t>Types of work items with hierarchy</a:t>
            </a:r>
          </a:p>
        </p:txBody>
      </p:sp>
      <p:sp>
        <p:nvSpPr>
          <p:cNvPr id="3" name="Text Placeholder 2">
            <a:extLst>
              <a:ext uri="{FF2B5EF4-FFF2-40B4-BE49-F238E27FC236}">
                <a16:creationId xmlns:a16="http://schemas.microsoft.com/office/drawing/2014/main" id="{D3281141-D4D7-40A2-9FC4-FEFC4A3C872B}"/>
              </a:ext>
            </a:extLst>
          </p:cNvPr>
          <p:cNvSpPr>
            <a:spLocks noGrp="1"/>
          </p:cNvSpPr>
          <p:nvPr>
            <p:ph type="body" sz="quarter" idx="11"/>
          </p:nvPr>
        </p:nvSpPr>
        <p:spPr>
          <a:xfrm>
            <a:off x="248012" y="1067279"/>
            <a:ext cx="1932480" cy="385942"/>
          </a:xfrm>
        </p:spPr>
        <p:txBody>
          <a:bodyPr/>
          <a:lstStyle/>
          <a:p>
            <a:r>
              <a:rPr lang="en-US"/>
              <a:t>Epics</a:t>
            </a:r>
          </a:p>
        </p:txBody>
      </p:sp>
      <p:sp>
        <p:nvSpPr>
          <p:cNvPr id="4" name="Text Placeholder 3">
            <a:extLst>
              <a:ext uri="{FF2B5EF4-FFF2-40B4-BE49-F238E27FC236}">
                <a16:creationId xmlns:a16="http://schemas.microsoft.com/office/drawing/2014/main" id="{CA55D2DB-D911-4071-B4B4-31A0792B0EF7}"/>
              </a:ext>
            </a:extLst>
          </p:cNvPr>
          <p:cNvSpPr>
            <a:spLocks noGrp="1"/>
          </p:cNvSpPr>
          <p:nvPr>
            <p:ph type="body" sz="quarter" idx="14"/>
          </p:nvPr>
        </p:nvSpPr>
        <p:spPr>
          <a:xfrm>
            <a:off x="248012" y="1627414"/>
            <a:ext cx="2099534" cy="2456479"/>
          </a:xfrm>
        </p:spPr>
        <p:txBody>
          <a:bodyPr/>
          <a:lstStyle/>
          <a:p>
            <a:pPr marL="285750" indent="-285750">
              <a:buFont typeface="Wingdings" panose="05000000000000000000" pitchFamily="2" charset="2"/>
              <a:buChar char="Ø"/>
            </a:pPr>
            <a:r>
              <a:rPr lang="en-US"/>
              <a:t>A business initiative to be accomplished.</a:t>
            </a:r>
          </a:p>
          <a:p>
            <a:pPr>
              <a:spcBef>
                <a:spcPts val="0"/>
              </a:spcBef>
            </a:pPr>
            <a:endParaRPr lang="en-US"/>
          </a:p>
          <a:p>
            <a:pPr>
              <a:spcBef>
                <a:spcPts val="0"/>
              </a:spcBef>
            </a:pPr>
            <a:r>
              <a:rPr lang="en-US"/>
              <a:t>Examples:</a:t>
            </a:r>
          </a:p>
          <a:p>
            <a:pPr marL="285750" indent="-285750">
              <a:spcBef>
                <a:spcPts val="0"/>
              </a:spcBef>
              <a:buFont typeface="Arial" panose="020B0604020202020204" pitchFamily="34" charset="0"/>
              <a:buChar char="•"/>
            </a:pPr>
            <a:r>
              <a:rPr lang="en-US"/>
              <a:t>Increase customer engagement</a:t>
            </a:r>
          </a:p>
          <a:p>
            <a:pPr marL="285750" indent="-285750">
              <a:spcBef>
                <a:spcPts val="0"/>
              </a:spcBef>
              <a:buFont typeface="Arial" panose="020B0604020202020204" pitchFamily="34" charset="0"/>
              <a:buChar char="•"/>
            </a:pPr>
            <a:r>
              <a:rPr lang="en-US"/>
              <a:t>Improve and simplify the user experience</a:t>
            </a:r>
          </a:p>
          <a:p>
            <a:pPr marL="285750" indent="-285750">
              <a:spcBef>
                <a:spcPts val="0"/>
              </a:spcBef>
              <a:buFont typeface="Arial" panose="020B0604020202020204" pitchFamily="34" charset="0"/>
              <a:buChar char="•"/>
            </a:pPr>
            <a:r>
              <a:rPr lang="en-US"/>
              <a:t>Support mobile apps</a:t>
            </a:r>
          </a:p>
          <a:p>
            <a:pPr marL="285750" indent="-285750">
              <a:buFont typeface="Wingdings" panose="05000000000000000000" pitchFamily="2" charset="2"/>
              <a:buChar char="Ø"/>
            </a:pPr>
            <a:endParaRPr lang="en-US"/>
          </a:p>
          <a:p>
            <a:endParaRPr lang="en-US"/>
          </a:p>
          <a:p>
            <a:endParaRPr lang="en-US"/>
          </a:p>
        </p:txBody>
      </p:sp>
      <p:sp>
        <p:nvSpPr>
          <p:cNvPr id="5" name="Text Placeholder 4">
            <a:extLst>
              <a:ext uri="{FF2B5EF4-FFF2-40B4-BE49-F238E27FC236}">
                <a16:creationId xmlns:a16="http://schemas.microsoft.com/office/drawing/2014/main" id="{F293E2FF-2A0E-4C51-BC1A-919E8654F6C0}"/>
              </a:ext>
            </a:extLst>
          </p:cNvPr>
          <p:cNvSpPr>
            <a:spLocks noGrp="1"/>
          </p:cNvSpPr>
          <p:nvPr>
            <p:ph type="body" sz="quarter" idx="15"/>
          </p:nvPr>
        </p:nvSpPr>
        <p:spPr>
          <a:xfrm>
            <a:off x="2839382" y="1070018"/>
            <a:ext cx="1677824" cy="383203"/>
          </a:xfrm>
        </p:spPr>
        <p:txBody>
          <a:bodyPr/>
          <a:lstStyle/>
          <a:p>
            <a:r>
              <a:rPr lang="en-US"/>
              <a:t>Features</a:t>
            </a:r>
          </a:p>
        </p:txBody>
      </p:sp>
      <p:sp>
        <p:nvSpPr>
          <p:cNvPr id="7" name="Text Placeholder 6">
            <a:extLst>
              <a:ext uri="{FF2B5EF4-FFF2-40B4-BE49-F238E27FC236}">
                <a16:creationId xmlns:a16="http://schemas.microsoft.com/office/drawing/2014/main" id="{42E79237-BEF2-4004-9AAD-C785A63F276C}"/>
              </a:ext>
            </a:extLst>
          </p:cNvPr>
          <p:cNvSpPr>
            <a:spLocks noGrp="1"/>
          </p:cNvSpPr>
          <p:nvPr>
            <p:ph type="body" sz="quarter" idx="17"/>
          </p:nvPr>
        </p:nvSpPr>
        <p:spPr>
          <a:xfrm>
            <a:off x="5303343" y="1057325"/>
            <a:ext cx="1391226" cy="374659"/>
          </a:xfrm>
        </p:spPr>
        <p:txBody>
          <a:bodyPr/>
          <a:lstStyle/>
          <a:p>
            <a:r>
              <a:rPr lang="en-US" dirty="0"/>
              <a:t>User Story</a:t>
            </a:r>
          </a:p>
        </p:txBody>
      </p:sp>
      <p:sp>
        <p:nvSpPr>
          <p:cNvPr id="8" name="Text Placeholder 7">
            <a:extLst>
              <a:ext uri="{FF2B5EF4-FFF2-40B4-BE49-F238E27FC236}">
                <a16:creationId xmlns:a16="http://schemas.microsoft.com/office/drawing/2014/main" id="{241B064D-C6A6-41E2-9F57-33075D8CBD96}"/>
              </a:ext>
            </a:extLst>
          </p:cNvPr>
          <p:cNvSpPr>
            <a:spLocks noGrp="1"/>
          </p:cNvSpPr>
          <p:nvPr>
            <p:ph type="body" sz="quarter" idx="18"/>
          </p:nvPr>
        </p:nvSpPr>
        <p:spPr>
          <a:xfrm>
            <a:off x="2611759" y="1632624"/>
            <a:ext cx="2099533" cy="2456479"/>
          </a:xfrm>
        </p:spPr>
        <p:txBody>
          <a:bodyPr/>
          <a:lstStyle/>
          <a:p>
            <a:pPr marL="285750" indent="-285750">
              <a:buFont typeface="Wingdings" panose="05000000000000000000" pitchFamily="2" charset="2"/>
              <a:buChar char="Ø"/>
            </a:pPr>
            <a:r>
              <a:rPr lang="en-US"/>
              <a:t>A shippable component of the software</a:t>
            </a:r>
          </a:p>
          <a:p>
            <a:pPr>
              <a:spcBef>
                <a:spcPts val="0"/>
              </a:spcBef>
            </a:pPr>
            <a:endParaRPr lang="en-US"/>
          </a:p>
          <a:p>
            <a:pPr>
              <a:spcBef>
                <a:spcPts val="0"/>
              </a:spcBef>
            </a:pPr>
            <a:r>
              <a:rPr lang="en-US"/>
              <a:t>Examples:</a:t>
            </a:r>
          </a:p>
          <a:p>
            <a:pPr marL="285750" indent="-285750">
              <a:spcBef>
                <a:spcPts val="0"/>
              </a:spcBef>
              <a:buFont typeface="Arial" panose="020B0604020202020204" pitchFamily="34" charset="0"/>
              <a:buChar char="•"/>
            </a:pPr>
            <a:r>
              <a:rPr lang="en-US"/>
              <a:t>Support text alerts</a:t>
            </a:r>
          </a:p>
          <a:p>
            <a:pPr marL="285750" indent="-285750">
              <a:spcBef>
                <a:spcPts val="0"/>
              </a:spcBef>
              <a:buFont typeface="Arial" panose="020B0604020202020204" pitchFamily="34" charset="0"/>
              <a:buChar char="•"/>
            </a:pPr>
            <a:r>
              <a:rPr lang="en-US"/>
              <a:t>Refresh the web portal with new look and feel</a:t>
            </a:r>
          </a:p>
          <a:p>
            <a:pPr marL="285750" lvl="0" indent="-285750">
              <a:lnSpc>
                <a:spcPct val="100000"/>
              </a:lnSpc>
              <a:spcBef>
                <a:spcPts val="0"/>
              </a:spcBef>
              <a:buFont typeface="Arial" panose="020B0604020202020204" pitchFamily="34" charset="0"/>
              <a:buChar char="•"/>
              <a:defRPr/>
            </a:pPr>
            <a:r>
              <a:rPr lang="en-US"/>
              <a:t>Support text alerts</a:t>
            </a:r>
          </a:p>
          <a:p>
            <a:endParaRPr lang="en-US"/>
          </a:p>
        </p:txBody>
      </p:sp>
      <p:pic>
        <p:nvPicPr>
          <p:cNvPr id="9" name="Picture 8">
            <a:extLst>
              <a:ext uri="{FF2B5EF4-FFF2-40B4-BE49-F238E27FC236}">
                <a16:creationId xmlns:a16="http://schemas.microsoft.com/office/drawing/2014/main" id="{3232600E-E020-40A4-ACB0-ADA5D3DBFDA7}"/>
              </a:ext>
            </a:extLst>
          </p:cNvPr>
          <p:cNvPicPr>
            <a:picLocks noChangeAspect="1"/>
          </p:cNvPicPr>
          <p:nvPr/>
        </p:nvPicPr>
        <p:blipFill>
          <a:blip r:embed="rId2"/>
          <a:stretch>
            <a:fillRect/>
          </a:stretch>
        </p:blipFill>
        <p:spPr>
          <a:xfrm>
            <a:off x="4517205" y="1777095"/>
            <a:ext cx="1822862" cy="2456901"/>
          </a:xfrm>
          <a:prstGeom prst="rect">
            <a:avLst/>
          </a:prstGeom>
        </p:spPr>
      </p:pic>
      <p:pic>
        <p:nvPicPr>
          <p:cNvPr id="10" name="Picture 9">
            <a:extLst>
              <a:ext uri="{FF2B5EF4-FFF2-40B4-BE49-F238E27FC236}">
                <a16:creationId xmlns:a16="http://schemas.microsoft.com/office/drawing/2014/main" id="{543C1B81-C36B-475B-9B06-CD10EB226559}"/>
              </a:ext>
            </a:extLst>
          </p:cNvPr>
          <p:cNvPicPr>
            <a:picLocks noChangeAspect="1"/>
          </p:cNvPicPr>
          <p:nvPr/>
        </p:nvPicPr>
        <p:blipFill>
          <a:blip r:embed="rId2"/>
          <a:stretch>
            <a:fillRect/>
          </a:stretch>
        </p:blipFill>
        <p:spPr>
          <a:xfrm>
            <a:off x="4711292" y="1638697"/>
            <a:ext cx="1820542" cy="2456901"/>
          </a:xfrm>
          <a:prstGeom prst="rect">
            <a:avLst/>
          </a:prstGeom>
        </p:spPr>
      </p:pic>
      <p:sp>
        <p:nvSpPr>
          <p:cNvPr id="12" name="TextBox 11">
            <a:extLst>
              <a:ext uri="{FF2B5EF4-FFF2-40B4-BE49-F238E27FC236}">
                <a16:creationId xmlns:a16="http://schemas.microsoft.com/office/drawing/2014/main" id="{3829D2E3-2557-4A95-A286-E908CE643D17}"/>
              </a:ext>
            </a:extLst>
          </p:cNvPr>
          <p:cNvSpPr txBox="1"/>
          <p:nvPr/>
        </p:nvSpPr>
        <p:spPr>
          <a:xfrm>
            <a:off x="4517204" y="1539115"/>
            <a:ext cx="2963505" cy="1708160"/>
          </a:xfrm>
          <a:prstGeom prst="rect">
            <a:avLst/>
          </a:prstGeom>
          <a:noFill/>
        </p:spPr>
        <p:txBody>
          <a:bodyPr wrap="square" rtlCol="0">
            <a:spAutoFit/>
          </a:bodyPr>
          <a:lstStyle/>
          <a:p>
            <a:pPr marL="742950" lvl="1" indent="-285750">
              <a:buFont typeface="Wingdings" panose="05000000000000000000" pitchFamily="2" charset="2"/>
              <a:buChar char="Ø"/>
            </a:pPr>
            <a:r>
              <a:rPr lang="en-US" sz="1500" dirty="0">
                <a:latin typeface="CeraGR-Regular ☞" charset="0"/>
              </a:rPr>
              <a:t>Defines the applications, requirements, and elements that teams need to create</a:t>
            </a:r>
          </a:p>
          <a:p>
            <a:pPr lvl="1"/>
            <a:endParaRPr lang="en-US" sz="1500" dirty="0">
              <a:latin typeface="CeraGR-Regular ☞" charset="0"/>
            </a:endParaRPr>
          </a:p>
          <a:p>
            <a:pPr lvl="1"/>
            <a:r>
              <a:rPr lang="en-US" sz="1500" dirty="0">
                <a:latin typeface="CeraGR-Regular ☞" charset="0"/>
              </a:rPr>
              <a:t>Example:</a:t>
            </a:r>
          </a:p>
          <a:p>
            <a:pPr marL="742950" lvl="1" indent="-285750">
              <a:buFont typeface="Arial" panose="020B0604020202020204" pitchFamily="34" charset="0"/>
              <a:buChar char="•"/>
            </a:pPr>
            <a:r>
              <a:rPr lang="en-US" sz="1500" dirty="0">
                <a:latin typeface="CeraGR-Regular ☞" charset="0"/>
              </a:rPr>
              <a:t> Add quick links</a:t>
            </a:r>
          </a:p>
        </p:txBody>
      </p:sp>
      <p:sp>
        <p:nvSpPr>
          <p:cNvPr id="13" name="Text Placeholder 6">
            <a:extLst>
              <a:ext uri="{FF2B5EF4-FFF2-40B4-BE49-F238E27FC236}">
                <a16:creationId xmlns:a16="http://schemas.microsoft.com/office/drawing/2014/main" id="{8D08D5A8-5B62-4922-A9BA-E9554EDC9199}"/>
              </a:ext>
            </a:extLst>
          </p:cNvPr>
          <p:cNvSpPr txBox="1">
            <a:spLocks/>
          </p:cNvSpPr>
          <p:nvPr/>
        </p:nvSpPr>
        <p:spPr>
          <a:xfrm>
            <a:off x="8101095" y="1087393"/>
            <a:ext cx="1391226" cy="374659"/>
          </a:xfrm>
          <a:prstGeom prst="rect">
            <a:avLst/>
          </a:prstGeom>
        </p:spPr>
        <p:txBody>
          <a:bodyPr/>
          <a:lstStyle>
            <a:lvl1pPr marL="0" indent="0" algn="l" defTabSz="914400" rtl="0" eaLnBrk="1" latinLnBrk="0" hangingPunct="1">
              <a:lnSpc>
                <a:spcPct val="90000"/>
              </a:lnSpc>
              <a:spcBef>
                <a:spcPts val="1000"/>
              </a:spcBef>
              <a:buFontTx/>
              <a:buNone/>
              <a:defRPr sz="2000" kern="1200" baseline="0">
                <a:solidFill>
                  <a:schemeClr val="tx1"/>
                </a:solidFill>
                <a:latin typeface="CeraGR-Bold ☞" charset="0"/>
                <a:ea typeface="CeraGR-Bold ☞" charset="0"/>
                <a:cs typeface="CeraGR-Bold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Bugs</a:t>
            </a:r>
          </a:p>
        </p:txBody>
      </p:sp>
      <p:sp>
        <p:nvSpPr>
          <p:cNvPr id="14" name="TextBox 13">
            <a:extLst>
              <a:ext uri="{FF2B5EF4-FFF2-40B4-BE49-F238E27FC236}">
                <a16:creationId xmlns:a16="http://schemas.microsoft.com/office/drawing/2014/main" id="{921EA2C6-E381-4848-8E36-BAC83E30EAFE}"/>
              </a:ext>
            </a:extLst>
          </p:cNvPr>
          <p:cNvSpPr txBox="1"/>
          <p:nvPr/>
        </p:nvSpPr>
        <p:spPr>
          <a:xfrm>
            <a:off x="7704857" y="1561557"/>
            <a:ext cx="2121640" cy="2723823"/>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latin typeface="CeraGR-Regular ☞" charset="0"/>
              </a:rPr>
              <a:t>Bugs can be added to a Features or User Stories once it is tested by the tester or reported by the clients.</a:t>
            </a:r>
          </a:p>
          <a:p>
            <a:pPr marL="285750" indent="-285750">
              <a:buFont typeface="Wingdings" panose="05000000000000000000" pitchFamily="2" charset="2"/>
              <a:buChar char="Ø"/>
            </a:pPr>
            <a:endParaRPr lang="en-US" dirty="0"/>
          </a:p>
          <a:p>
            <a:r>
              <a:rPr lang="en-US" sz="1500" dirty="0">
                <a:latin typeface="CeraGR-Regular ☞" charset="0"/>
              </a:rPr>
              <a:t>Example:</a:t>
            </a:r>
          </a:p>
          <a:p>
            <a:pPr marL="285750" indent="-285750">
              <a:buFont typeface="Arial" panose="020B0604020202020204" pitchFamily="34" charset="0"/>
              <a:buChar char="•"/>
            </a:pPr>
            <a:r>
              <a:rPr lang="en-US" sz="1500" dirty="0">
                <a:latin typeface="CeraGR-Regular ☞" charset="0"/>
              </a:rPr>
              <a:t>YouTube quick link not working</a:t>
            </a:r>
          </a:p>
          <a:p>
            <a:endParaRPr lang="en-US" dirty="0"/>
          </a:p>
        </p:txBody>
      </p:sp>
      <p:sp>
        <p:nvSpPr>
          <p:cNvPr id="15" name="TextBox 14">
            <a:extLst>
              <a:ext uri="{FF2B5EF4-FFF2-40B4-BE49-F238E27FC236}">
                <a16:creationId xmlns:a16="http://schemas.microsoft.com/office/drawing/2014/main" id="{8C052D4B-0839-497A-A750-5764C8B40AEF}"/>
              </a:ext>
            </a:extLst>
          </p:cNvPr>
          <p:cNvSpPr txBox="1"/>
          <p:nvPr/>
        </p:nvSpPr>
        <p:spPr>
          <a:xfrm>
            <a:off x="10018264" y="1505235"/>
            <a:ext cx="2230315" cy="3185487"/>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latin typeface="CeraGR-Regular ☞" charset="0"/>
              </a:rPr>
              <a:t>User story or bug can be further broken down to tasks specifying different steps to resolve it.</a:t>
            </a:r>
          </a:p>
          <a:p>
            <a:pPr marL="285750" indent="-285750">
              <a:buFont typeface="Wingdings" panose="05000000000000000000" pitchFamily="2" charset="2"/>
              <a:buChar char="Ø"/>
            </a:pPr>
            <a:r>
              <a:rPr lang="en-US" sz="1500" dirty="0">
                <a:latin typeface="CeraGR-Regular ☞" charset="0"/>
              </a:rPr>
              <a:t>Add tasks from the Backlog or </a:t>
            </a:r>
          </a:p>
          <a:p>
            <a:r>
              <a:rPr lang="en-US" sz="1500" dirty="0">
                <a:latin typeface="CeraGR-Regular ☞" charset="0"/>
              </a:rPr>
              <a:t>       </a:t>
            </a:r>
            <a:r>
              <a:rPr lang="en-US" sz="1500" dirty="0" err="1">
                <a:latin typeface="CeraGR-Regular ☞" charset="0"/>
              </a:rPr>
              <a:t>Taskboard</a:t>
            </a:r>
            <a:r>
              <a:rPr lang="en-US" sz="1500" dirty="0">
                <a:latin typeface="CeraGR-Regular ☞" charset="0"/>
              </a:rPr>
              <a:t> (Sprints)</a:t>
            </a:r>
          </a:p>
          <a:p>
            <a:endParaRPr lang="en-US" dirty="0"/>
          </a:p>
          <a:p>
            <a:r>
              <a:rPr lang="en-US" sz="1500" dirty="0">
                <a:latin typeface="CeraGR-Regular ☞" charset="0"/>
              </a:rPr>
              <a:t>Example:</a:t>
            </a:r>
          </a:p>
          <a:p>
            <a:pPr marL="285750" indent="-285750">
              <a:buFont typeface="Arial" panose="020B0604020202020204" pitchFamily="34" charset="0"/>
              <a:buChar char="•"/>
            </a:pPr>
            <a:r>
              <a:rPr lang="en-US" sz="1500" dirty="0">
                <a:latin typeface="CeraGR-Regular ☞" charset="0"/>
              </a:rPr>
              <a:t>Research about adding quick links</a:t>
            </a:r>
          </a:p>
          <a:p>
            <a:endParaRPr lang="en-US" dirty="0"/>
          </a:p>
        </p:txBody>
      </p:sp>
      <p:sp>
        <p:nvSpPr>
          <p:cNvPr id="17" name="Text Placeholder 6">
            <a:extLst>
              <a:ext uri="{FF2B5EF4-FFF2-40B4-BE49-F238E27FC236}">
                <a16:creationId xmlns:a16="http://schemas.microsoft.com/office/drawing/2014/main" id="{693684DD-2123-408B-9D6B-084837E71BC0}"/>
              </a:ext>
            </a:extLst>
          </p:cNvPr>
          <p:cNvSpPr txBox="1">
            <a:spLocks/>
          </p:cNvSpPr>
          <p:nvPr/>
        </p:nvSpPr>
        <p:spPr>
          <a:xfrm>
            <a:off x="10437809" y="1067279"/>
            <a:ext cx="1391226" cy="374659"/>
          </a:xfrm>
          <a:prstGeom prst="rect">
            <a:avLst/>
          </a:prstGeom>
        </p:spPr>
        <p:txBody>
          <a:bodyPr/>
          <a:lstStyle>
            <a:lvl1pPr marL="0" indent="0" algn="l" defTabSz="914400" rtl="0" eaLnBrk="1" latinLnBrk="0" hangingPunct="1">
              <a:lnSpc>
                <a:spcPct val="90000"/>
              </a:lnSpc>
              <a:spcBef>
                <a:spcPts val="1000"/>
              </a:spcBef>
              <a:buFontTx/>
              <a:buNone/>
              <a:defRPr sz="2000" kern="1200" baseline="0">
                <a:solidFill>
                  <a:schemeClr val="tx1"/>
                </a:solidFill>
                <a:latin typeface="CeraGR-Bold ☞" charset="0"/>
                <a:ea typeface="CeraGR-Bold ☞" charset="0"/>
                <a:cs typeface="CeraGR-Bold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Tasks</a:t>
            </a:r>
          </a:p>
        </p:txBody>
      </p:sp>
      <p:sp>
        <p:nvSpPr>
          <p:cNvPr id="20" name="Rectangle 19">
            <a:extLst>
              <a:ext uri="{FF2B5EF4-FFF2-40B4-BE49-F238E27FC236}">
                <a16:creationId xmlns:a16="http://schemas.microsoft.com/office/drawing/2014/main" id="{211AED3A-29B0-49AF-8B1E-6A16F2E6847F}"/>
              </a:ext>
            </a:extLst>
          </p:cNvPr>
          <p:cNvSpPr/>
          <p:nvPr/>
        </p:nvSpPr>
        <p:spPr>
          <a:xfrm>
            <a:off x="4716006" y="3610603"/>
            <a:ext cx="827827" cy="389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062D27-91C6-4C79-9B8C-54D911A6D8C6}"/>
              </a:ext>
            </a:extLst>
          </p:cNvPr>
          <p:cNvSpPr txBox="1"/>
          <p:nvPr/>
        </p:nvSpPr>
        <p:spPr>
          <a:xfrm>
            <a:off x="4716006" y="3630292"/>
            <a:ext cx="827827" cy="369332"/>
          </a:xfrm>
          <a:prstGeom prst="rect">
            <a:avLst/>
          </a:prstGeom>
          <a:noFill/>
        </p:spPr>
        <p:txBody>
          <a:bodyPr wrap="square" rtlCol="0">
            <a:spAutoFit/>
          </a:bodyPr>
          <a:lstStyle/>
          <a:p>
            <a:r>
              <a:rPr lang="en-US"/>
              <a:t>  Epic</a:t>
            </a:r>
          </a:p>
        </p:txBody>
      </p:sp>
      <p:sp>
        <p:nvSpPr>
          <p:cNvPr id="22" name="Rectangle 21">
            <a:extLst>
              <a:ext uri="{FF2B5EF4-FFF2-40B4-BE49-F238E27FC236}">
                <a16:creationId xmlns:a16="http://schemas.microsoft.com/office/drawing/2014/main" id="{A64329C0-C5B7-48DC-838D-DBAECD7DBC4A}"/>
              </a:ext>
            </a:extLst>
          </p:cNvPr>
          <p:cNvSpPr/>
          <p:nvPr/>
        </p:nvSpPr>
        <p:spPr>
          <a:xfrm>
            <a:off x="5265716" y="4274259"/>
            <a:ext cx="883122" cy="417662"/>
          </a:xfrm>
          <a:prstGeom prst="rect">
            <a:avLst/>
          </a:prstGeom>
          <a:solidFill>
            <a:srgbClr val="D21CB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04D483C-4958-4A34-8225-3263B7A533C5}"/>
              </a:ext>
            </a:extLst>
          </p:cNvPr>
          <p:cNvSpPr txBox="1"/>
          <p:nvPr/>
        </p:nvSpPr>
        <p:spPr>
          <a:xfrm>
            <a:off x="5249936" y="4294383"/>
            <a:ext cx="952585" cy="369332"/>
          </a:xfrm>
          <a:prstGeom prst="rect">
            <a:avLst/>
          </a:prstGeom>
          <a:noFill/>
        </p:spPr>
        <p:txBody>
          <a:bodyPr wrap="square" rtlCol="0">
            <a:spAutoFit/>
          </a:bodyPr>
          <a:lstStyle/>
          <a:p>
            <a:r>
              <a:rPr lang="en-US"/>
              <a:t>Feature</a:t>
            </a:r>
          </a:p>
        </p:txBody>
      </p:sp>
      <p:sp>
        <p:nvSpPr>
          <p:cNvPr id="24" name="Rectangle 23">
            <a:extLst>
              <a:ext uri="{FF2B5EF4-FFF2-40B4-BE49-F238E27FC236}">
                <a16:creationId xmlns:a16="http://schemas.microsoft.com/office/drawing/2014/main" id="{3FDA73A4-8B40-46B9-AE9C-D2CD74DAB857}"/>
              </a:ext>
            </a:extLst>
          </p:cNvPr>
          <p:cNvSpPr/>
          <p:nvPr/>
        </p:nvSpPr>
        <p:spPr>
          <a:xfrm>
            <a:off x="5966442" y="5063447"/>
            <a:ext cx="1213092" cy="417662"/>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8310FB1-4847-42AE-ABAA-52D837B6EAA7}"/>
              </a:ext>
            </a:extLst>
          </p:cNvPr>
          <p:cNvSpPr txBox="1"/>
          <p:nvPr/>
        </p:nvSpPr>
        <p:spPr>
          <a:xfrm>
            <a:off x="5966442" y="5111777"/>
            <a:ext cx="1213092" cy="369332"/>
          </a:xfrm>
          <a:prstGeom prst="rect">
            <a:avLst/>
          </a:prstGeom>
          <a:noFill/>
        </p:spPr>
        <p:txBody>
          <a:bodyPr wrap="square" rtlCol="0">
            <a:spAutoFit/>
          </a:bodyPr>
          <a:lstStyle/>
          <a:p>
            <a:r>
              <a:rPr lang="en-US"/>
              <a:t>User Story</a:t>
            </a:r>
          </a:p>
        </p:txBody>
      </p:sp>
      <p:sp>
        <p:nvSpPr>
          <p:cNvPr id="26" name="Rectangle 25">
            <a:extLst>
              <a:ext uri="{FF2B5EF4-FFF2-40B4-BE49-F238E27FC236}">
                <a16:creationId xmlns:a16="http://schemas.microsoft.com/office/drawing/2014/main" id="{079C6081-51A8-41F2-8D48-5DEAC73F9561}"/>
              </a:ext>
            </a:extLst>
          </p:cNvPr>
          <p:cNvSpPr/>
          <p:nvPr/>
        </p:nvSpPr>
        <p:spPr>
          <a:xfrm>
            <a:off x="7786080" y="5073599"/>
            <a:ext cx="870439" cy="417663"/>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Bug</a:t>
            </a:r>
          </a:p>
        </p:txBody>
      </p:sp>
      <p:sp>
        <p:nvSpPr>
          <p:cNvPr id="27" name="Rectangle 26">
            <a:extLst>
              <a:ext uri="{FF2B5EF4-FFF2-40B4-BE49-F238E27FC236}">
                <a16:creationId xmlns:a16="http://schemas.microsoft.com/office/drawing/2014/main" id="{037F3CF9-3F0B-47BE-9BE8-8FE870A9D8B6}"/>
              </a:ext>
            </a:extLst>
          </p:cNvPr>
          <p:cNvSpPr/>
          <p:nvPr/>
        </p:nvSpPr>
        <p:spPr>
          <a:xfrm>
            <a:off x="7047588" y="5776211"/>
            <a:ext cx="870439" cy="369333"/>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DA36FDB-5983-4A28-AFBD-7C92304F015A}"/>
              </a:ext>
            </a:extLst>
          </p:cNvPr>
          <p:cNvSpPr txBox="1"/>
          <p:nvPr/>
        </p:nvSpPr>
        <p:spPr>
          <a:xfrm>
            <a:off x="7050365" y="5785498"/>
            <a:ext cx="864886" cy="369332"/>
          </a:xfrm>
          <a:prstGeom prst="rect">
            <a:avLst/>
          </a:prstGeom>
          <a:noFill/>
        </p:spPr>
        <p:txBody>
          <a:bodyPr wrap="square" rtlCol="0">
            <a:spAutoFit/>
          </a:bodyPr>
          <a:lstStyle/>
          <a:p>
            <a:r>
              <a:rPr lang="en-US"/>
              <a:t>   Task</a:t>
            </a:r>
          </a:p>
        </p:txBody>
      </p:sp>
      <p:cxnSp>
        <p:nvCxnSpPr>
          <p:cNvPr id="29" name="Connector: Elbow 28">
            <a:extLst>
              <a:ext uri="{FF2B5EF4-FFF2-40B4-BE49-F238E27FC236}">
                <a16:creationId xmlns:a16="http://schemas.microsoft.com/office/drawing/2014/main" id="{8F2AD173-AC2F-41AC-BD6D-71D4EDE33483}"/>
              </a:ext>
            </a:extLst>
          </p:cNvPr>
          <p:cNvCxnSpPr>
            <a:cxnSpLocks/>
            <a:endCxn id="23" idx="1"/>
          </p:cNvCxnSpPr>
          <p:nvPr/>
        </p:nvCxnSpPr>
        <p:spPr>
          <a:xfrm rot="16200000" flipH="1">
            <a:off x="4864747" y="4093860"/>
            <a:ext cx="476268" cy="29411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5C0B008-87BB-4538-ACED-FB88B3F9A3DF}"/>
              </a:ext>
            </a:extLst>
          </p:cNvPr>
          <p:cNvCxnSpPr>
            <a:cxnSpLocks/>
          </p:cNvCxnSpPr>
          <p:nvPr/>
        </p:nvCxnSpPr>
        <p:spPr>
          <a:xfrm rot="16200000" flipH="1">
            <a:off x="5452877" y="4782878"/>
            <a:ext cx="604522" cy="422609"/>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D5571D3-19F6-47B4-AE96-DA209A17FE86}"/>
              </a:ext>
            </a:extLst>
          </p:cNvPr>
          <p:cNvCxnSpPr>
            <a:cxnSpLocks/>
            <a:stCxn id="25" idx="2"/>
            <a:endCxn id="27" idx="1"/>
          </p:cNvCxnSpPr>
          <p:nvPr/>
        </p:nvCxnSpPr>
        <p:spPr>
          <a:xfrm rot="16200000" flipH="1">
            <a:off x="6570404" y="5483693"/>
            <a:ext cx="479769" cy="474600"/>
          </a:xfrm>
          <a:prstGeom prst="bentConnector2">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E921D31-F220-448C-A6CB-00174978616E}"/>
              </a:ext>
            </a:extLst>
          </p:cNvPr>
          <p:cNvCxnSpPr>
            <a:cxnSpLocks/>
          </p:cNvCxnSpPr>
          <p:nvPr/>
        </p:nvCxnSpPr>
        <p:spPr>
          <a:xfrm>
            <a:off x="6148838" y="4522756"/>
            <a:ext cx="2064303" cy="550843"/>
          </a:xfrm>
          <a:prstGeom prst="bentConnector3">
            <a:avLst>
              <a:gd name="adj1" fmla="val 100259"/>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C1DA8EB-7BE2-4E54-BB63-E731AD000C79}"/>
              </a:ext>
            </a:extLst>
          </p:cNvPr>
          <p:cNvCxnSpPr>
            <a:cxnSpLocks/>
            <a:stCxn id="26" idx="2"/>
            <a:endCxn id="28" idx="3"/>
          </p:cNvCxnSpPr>
          <p:nvPr/>
        </p:nvCxnSpPr>
        <p:spPr>
          <a:xfrm rot="5400000">
            <a:off x="7828825" y="5577689"/>
            <a:ext cx="478902" cy="306049"/>
          </a:xfrm>
          <a:prstGeom prst="bent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E9C821-83DF-4F5C-8D3B-A9D5A09B7EB1}"/>
              </a:ext>
            </a:extLst>
          </p:cNvPr>
          <p:cNvCxnSpPr>
            <a:cxnSpLocks/>
            <a:stCxn id="25" idx="3"/>
            <a:endCxn id="26" idx="1"/>
          </p:cNvCxnSpPr>
          <p:nvPr/>
        </p:nvCxnSpPr>
        <p:spPr>
          <a:xfrm flipV="1">
            <a:off x="7179534" y="5282431"/>
            <a:ext cx="606546" cy="14012"/>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5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4" dur="500"/>
                                        <p:tgtEl>
                                          <p:spTgt spid="4">
                                            <p:txEl>
                                              <p:pRg st="2" end="2"/>
                                            </p:txEl>
                                          </p:spTgt>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2" dur="500"/>
                                        <p:tgtEl>
                                          <p:spTgt spid="4">
                                            <p:txEl>
                                              <p:pRg st="4" end="4"/>
                                            </p:txEl>
                                          </p:spTgt>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6" dur="500"/>
                                        <p:tgtEl>
                                          <p:spTgt spid="4">
                                            <p:txEl>
                                              <p:pRg st="5" end="5"/>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childTnLst>
                                </p:cTn>
                              </p:par>
                            </p:childTnLst>
                          </p:cTn>
                        </p:par>
                        <p:par>
                          <p:cTn id="34" fill="hold">
                            <p:stCondLst>
                              <p:cond delay="3000"/>
                            </p:stCondLst>
                            <p:childTnLst>
                              <p:par>
                                <p:cTn id="35" presetID="14" presetClass="entr" presetSubtype="10" fill="hold" nodeType="after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7" dur="500"/>
                                        <p:tgtEl>
                                          <p:spTgt spid="8">
                                            <p:txEl>
                                              <p:pRg st="2" end="2"/>
                                            </p:txEl>
                                          </p:spTgt>
                                        </p:tgtEl>
                                      </p:cBhvr>
                                    </p:animEffect>
                                  </p:childTnLst>
                                </p:cTn>
                              </p:par>
                            </p:childTnLst>
                          </p:cTn>
                        </p:par>
                        <p:par>
                          <p:cTn id="38" fill="hold">
                            <p:stCondLst>
                              <p:cond delay="3500"/>
                            </p:stCondLst>
                            <p:childTnLst>
                              <p:par>
                                <p:cTn id="39" presetID="14" presetClass="entr" presetSubtype="10" fill="hold" nodeType="after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1" dur="500"/>
                                        <p:tgtEl>
                                          <p:spTgt spid="8">
                                            <p:txEl>
                                              <p:pRg st="3" end="3"/>
                                            </p:txEl>
                                          </p:spTgt>
                                        </p:tgtEl>
                                      </p:cBhvr>
                                    </p:animEffect>
                                  </p:childTnLst>
                                </p:cTn>
                              </p:par>
                            </p:childTnLst>
                          </p:cTn>
                        </p:par>
                        <p:par>
                          <p:cTn id="42" fill="hold">
                            <p:stCondLst>
                              <p:cond delay="4000"/>
                            </p:stCondLst>
                            <p:childTnLst>
                              <p:par>
                                <p:cTn id="43" presetID="14" presetClass="entr" presetSubtype="10" fill="hold" nodeType="after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par>
                          <p:cTn id="46" fill="hold">
                            <p:stCondLst>
                              <p:cond delay="4500"/>
                            </p:stCondLst>
                            <p:childTnLst>
                              <p:par>
                                <p:cTn id="47" presetID="14" presetClass="entr" presetSubtype="10" fill="hold" nodeType="after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9" dur="500"/>
                                        <p:tgtEl>
                                          <p:spTgt spid="8">
                                            <p:txEl>
                                              <p:pRg st="5" end="5"/>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500"/>
                                        <p:tgtEl>
                                          <p:spTgt spid="7">
                                            <p:txEl>
                                              <p:pRg st="0" end="0"/>
                                            </p:txEl>
                                          </p:spTgt>
                                        </p:tgtEl>
                                      </p:cBhvr>
                                    </p:animEffect>
                                  </p:childTnLst>
                                </p:cTn>
                              </p:par>
                            </p:childTnLst>
                          </p:cTn>
                        </p:par>
                        <p:par>
                          <p:cTn id="54" fill="hold">
                            <p:stCondLst>
                              <p:cond delay="5500"/>
                            </p:stCondLst>
                            <p:childTnLst>
                              <p:par>
                                <p:cTn id="55" presetID="1" presetClass="entr" presetSubtype="0" fill="hold" nodeType="afterEffect">
                                  <p:stCondLst>
                                    <p:cond delay="0"/>
                                  </p:stCondLst>
                                  <p:childTnLst>
                                    <p:set>
                                      <p:cBhvr>
                                        <p:cTn id="56" dur="1" fill="hold">
                                          <p:stCondLst>
                                            <p:cond delay="0"/>
                                          </p:stCondLst>
                                        </p:cTn>
                                        <p:tgtEl>
                                          <p:spTgt spid="12">
                                            <p:txEl>
                                              <p:pRg st="0" end="0"/>
                                            </p:txEl>
                                          </p:spTgt>
                                        </p:tgtEl>
                                        <p:attrNameLst>
                                          <p:attrName>style.visibility</p:attrName>
                                        </p:attrNameLst>
                                      </p:cBhvr>
                                      <p:to>
                                        <p:strVal val="visible"/>
                                      </p:to>
                                    </p:set>
                                  </p:childTnLst>
                                </p:cTn>
                              </p:par>
                            </p:childTnLst>
                          </p:cTn>
                        </p:par>
                        <p:par>
                          <p:cTn id="57" fill="hold">
                            <p:stCondLst>
                              <p:cond delay="5500"/>
                            </p:stCondLst>
                            <p:childTnLst>
                              <p:par>
                                <p:cTn id="58" presetID="14" presetClass="entr" presetSubtype="10" fill="hold" nodeType="afterEffect">
                                  <p:stCondLst>
                                    <p:cond delay="0"/>
                                  </p:stCondLst>
                                  <p:childTnLst>
                                    <p:set>
                                      <p:cBhvr>
                                        <p:cTn id="59"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60" dur="500"/>
                                        <p:tgtEl>
                                          <p:spTgt spid="12">
                                            <p:txEl>
                                              <p:pRg st="2" end="2"/>
                                            </p:txEl>
                                          </p:spTgt>
                                        </p:tgtEl>
                                      </p:cBhvr>
                                    </p:animEffect>
                                  </p:childTnLst>
                                </p:cTn>
                              </p:par>
                            </p:childTnLst>
                          </p:cTn>
                        </p:par>
                        <p:par>
                          <p:cTn id="61" fill="hold">
                            <p:stCondLst>
                              <p:cond delay="6000"/>
                            </p:stCondLst>
                            <p:childTnLst>
                              <p:par>
                                <p:cTn id="62" presetID="14" presetClass="entr" presetSubtype="10" fill="hold" nodeType="afterEffect">
                                  <p:stCondLst>
                                    <p:cond delay="0"/>
                                  </p:stCondLst>
                                  <p:childTnLst>
                                    <p:set>
                                      <p:cBhvr>
                                        <p:cTn id="63"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64" dur="500"/>
                                        <p:tgtEl>
                                          <p:spTgt spid="12">
                                            <p:txEl>
                                              <p:pRg st="3" end="3"/>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7000"/>
                            </p:stCondLst>
                            <p:childTnLst>
                              <p:par>
                                <p:cTn id="70" presetID="1" presetClass="entr" presetSubtype="0" fill="hold" nodeType="afterEffect">
                                  <p:stCondLst>
                                    <p:cond delay="0"/>
                                  </p:stCondLst>
                                  <p:childTnLst>
                                    <p:set>
                                      <p:cBhvr>
                                        <p:cTn id="71" dur="1" fill="hold">
                                          <p:stCondLst>
                                            <p:cond delay="0"/>
                                          </p:stCondLst>
                                        </p:cTn>
                                        <p:tgtEl>
                                          <p:spTgt spid="14">
                                            <p:txEl>
                                              <p:pRg st="0" end="0"/>
                                            </p:txEl>
                                          </p:spTgt>
                                        </p:tgtEl>
                                        <p:attrNameLst>
                                          <p:attrName>style.visibility</p:attrName>
                                        </p:attrNameLst>
                                      </p:cBhvr>
                                      <p:to>
                                        <p:strVal val="visible"/>
                                      </p:to>
                                    </p:set>
                                  </p:childTnLst>
                                </p:cTn>
                              </p:par>
                            </p:childTnLst>
                          </p:cTn>
                        </p:par>
                        <p:par>
                          <p:cTn id="72" fill="hold">
                            <p:stCondLst>
                              <p:cond delay="7000"/>
                            </p:stCondLst>
                            <p:childTnLst>
                              <p:par>
                                <p:cTn id="73" presetID="14" presetClass="entr" presetSubtype="10" fill="hold" nodeType="afterEffect">
                                  <p:stCondLst>
                                    <p:cond delay="0"/>
                                  </p:stCondLst>
                                  <p:childTnLst>
                                    <p:set>
                                      <p:cBhvr>
                                        <p:cTn id="74"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75" dur="500"/>
                                        <p:tgtEl>
                                          <p:spTgt spid="14">
                                            <p:txEl>
                                              <p:pRg st="2" end="2"/>
                                            </p:txEl>
                                          </p:spTgt>
                                        </p:tgtEl>
                                      </p:cBhvr>
                                    </p:animEffect>
                                  </p:childTnLst>
                                </p:cTn>
                              </p:par>
                            </p:childTnLst>
                          </p:cTn>
                        </p:par>
                        <p:par>
                          <p:cTn id="76" fill="hold">
                            <p:stCondLst>
                              <p:cond delay="7500"/>
                            </p:stCondLst>
                            <p:childTnLst>
                              <p:par>
                                <p:cTn id="77" presetID="14" presetClass="entr" presetSubtype="10" fill="hold" nodeType="afterEffect">
                                  <p:stCondLst>
                                    <p:cond delay="0"/>
                                  </p:stCondLst>
                                  <p:childTnLst>
                                    <p:set>
                                      <p:cBhvr>
                                        <p:cTn id="78"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79" dur="500"/>
                                        <p:tgtEl>
                                          <p:spTgt spid="14">
                                            <p:txEl>
                                              <p:pRg st="3" end="3"/>
                                            </p:txEl>
                                          </p:spTgt>
                                        </p:tgtEl>
                                      </p:cBhvr>
                                    </p:animEffect>
                                  </p:childTnLst>
                                </p:cTn>
                              </p:par>
                            </p:childTnLst>
                          </p:cTn>
                        </p:par>
                        <p:par>
                          <p:cTn id="80" fill="hold">
                            <p:stCondLst>
                              <p:cond delay="80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8500"/>
                            </p:stCondLst>
                            <p:childTnLst>
                              <p:par>
                                <p:cTn id="85" presetID="1" presetClass="entr" presetSubtype="0" fill="hold" nodeType="afterEffect">
                                  <p:stCondLst>
                                    <p:cond delay="0"/>
                                  </p:stCondLst>
                                  <p:childTnLst>
                                    <p:set>
                                      <p:cBhvr>
                                        <p:cTn id="86" dur="1" fill="hold">
                                          <p:stCondLst>
                                            <p:cond delay="0"/>
                                          </p:stCondLst>
                                        </p:cTn>
                                        <p:tgtEl>
                                          <p:spTgt spid="15">
                                            <p:txEl>
                                              <p:pRg st="0" end="0"/>
                                            </p:txEl>
                                          </p:spTgt>
                                        </p:tgtEl>
                                        <p:attrNameLst>
                                          <p:attrName>style.visibility</p:attrName>
                                        </p:attrNameLst>
                                      </p:cBhvr>
                                      <p:to>
                                        <p:strVal val="visible"/>
                                      </p:to>
                                    </p:set>
                                  </p:childTnLst>
                                </p:cTn>
                              </p:par>
                            </p:childTnLst>
                          </p:cTn>
                        </p:par>
                        <p:par>
                          <p:cTn id="87" fill="hold">
                            <p:stCondLst>
                              <p:cond delay="8500"/>
                            </p:stCondLst>
                            <p:childTnLst>
                              <p:par>
                                <p:cTn id="88" presetID="1" presetClass="entr" presetSubtype="0" fill="hold" nodeType="afterEffect">
                                  <p:stCondLst>
                                    <p:cond delay="0"/>
                                  </p:stCondLst>
                                  <p:childTnLst>
                                    <p:set>
                                      <p:cBhvr>
                                        <p:cTn id="89" dur="1" fill="hold">
                                          <p:stCondLst>
                                            <p:cond delay="0"/>
                                          </p:stCondLst>
                                        </p:cTn>
                                        <p:tgtEl>
                                          <p:spTgt spid="15">
                                            <p:txEl>
                                              <p:pRg st="1" end="1"/>
                                            </p:txEl>
                                          </p:spTgt>
                                        </p:tgtEl>
                                        <p:attrNameLst>
                                          <p:attrName>style.visibility</p:attrName>
                                        </p:attrNameLst>
                                      </p:cBhvr>
                                      <p:to>
                                        <p:strVal val="visible"/>
                                      </p:to>
                                    </p:set>
                                  </p:childTnLst>
                                </p:cTn>
                              </p:par>
                            </p:childTnLst>
                          </p:cTn>
                        </p:par>
                        <p:par>
                          <p:cTn id="90" fill="hold">
                            <p:stCondLst>
                              <p:cond delay="8500"/>
                            </p:stCondLst>
                            <p:childTnLst>
                              <p:par>
                                <p:cTn id="91" presetID="1" presetClass="entr" presetSubtype="0" fill="hold" nodeType="afterEffect">
                                  <p:stCondLst>
                                    <p:cond delay="0"/>
                                  </p:stCondLst>
                                  <p:childTnLst>
                                    <p:set>
                                      <p:cBhvr>
                                        <p:cTn id="92" dur="1" fill="hold">
                                          <p:stCondLst>
                                            <p:cond delay="0"/>
                                          </p:stCondLst>
                                        </p:cTn>
                                        <p:tgtEl>
                                          <p:spTgt spid="15">
                                            <p:txEl>
                                              <p:pRg st="2" end="2"/>
                                            </p:txEl>
                                          </p:spTgt>
                                        </p:tgtEl>
                                        <p:attrNameLst>
                                          <p:attrName>style.visibility</p:attrName>
                                        </p:attrNameLst>
                                      </p:cBhvr>
                                      <p:to>
                                        <p:strVal val="visible"/>
                                      </p:to>
                                    </p:set>
                                  </p:childTnLst>
                                </p:cTn>
                              </p:par>
                            </p:childTnLst>
                          </p:cTn>
                        </p:par>
                        <p:par>
                          <p:cTn id="93" fill="hold">
                            <p:stCondLst>
                              <p:cond delay="8500"/>
                            </p:stCondLst>
                            <p:childTnLst>
                              <p:par>
                                <p:cTn id="94" presetID="14" presetClass="entr" presetSubtype="10" fill="hold" nodeType="afterEffect">
                                  <p:stCondLst>
                                    <p:cond delay="0"/>
                                  </p:stCondLst>
                                  <p:childTnLst>
                                    <p:set>
                                      <p:cBhvr>
                                        <p:cTn id="95"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96" dur="500"/>
                                        <p:tgtEl>
                                          <p:spTgt spid="15">
                                            <p:txEl>
                                              <p:pRg st="4" end="4"/>
                                            </p:txEl>
                                          </p:spTgt>
                                        </p:tgtEl>
                                      </p:cBhvr>
                                    </p:animEffect>
                                  </p:childTnLst>
                                </p:cTn>
                              </p:par>
                            </p:childTnLst>
                          </p:cTn>
                        </p:par>
                        <p:par>
                          <p:cTn id="97" fill="hold">
                            <p:stCondLst>
                              <p:cond delay="9000"/>
                            </p:stCondLst>
                            <p:childTnLst>
                              <p:par>
                                <p:cTn id="98" presetID="14" presetClass="entr" presetSubtype="10" fill="hold" nodeType="afterEffect">
                                  <p:stCondLst>
                                    <p:cond delay="0"/>
                                  </p:stCondLst>
                                  <p:childTnLst>
                                    <p:set>
                                      <p:cBhvr>
                                        <p:cTn id="99"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100" dur="500"/>
                                        <p:tgtEl>
                                          <p:spTgt spid="15">
                                            <p:txEl>
                                              <p:pRg st="5" end="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childTnLst>
                          </p:cTn>
                        </p:par>
                        <p:par>
                          <p:cTn id="109" fill="hold">
                            <p:stCondLst>
                              <p:cond delay="500"/>
                            </p:stCondLst>
                            <p:childTnLst>
                              <p:par>
                                <p:cTn id="110" presetID="16" presetClass="entr" presetSubtype="21" fill="hold" nodeType="after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barn(inVertical)">
                                      <p:cBhvr>
                                        <p:cTn id="112" dur="500"/>
                                        <p:tgtEl>
                                          <p:spTgt spid="29"/>
                                        </p:tgtEl>
                                      </p:cBhvr>
                                    </p:animEffect>
                                  </p:childTnLst>
                                </p:cTn>
                              </p:par>
                            </p:childTnLst>
                          </p:cTn>
                        </p:par>
                        <p:par>
                          <p:cTn id="113" fill="hold">
                            <p:stCondLst>
                              <p:cond delay="1000"/>
                            </p:stCondLst>
                            <p:childTnLst>
                              <p:par>
                                <p:cTn id="114" presetID="22" presetClass="entr" presetSubtype="4" fill="hold" grpId="0"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wipe(down)">
                                      <p:cBhvr>
                                        <p:cTn id="116" dur="500"/>
                                        <p:tgtEl>
                                          <p:spTgt spid="22"/>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par>
                          <p:cTn id="119" fill="hold">
                            <p:stCondLst>
                              <p:cond delay="1500"/>
                            </p:stCondLst>
                            <p:childTnLst>
                              <p:par>
                                <p:cTn id="120" presetID="16" presetClass="entr" presetSubtype="21" fill="hold" nodeType="after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barn(inVertical)">
                                      <p:cBhvr>
                                        <p:cTn id="122" dur="500"/>
                                        <p:tgtEl>
                                          <p:spTgt spid="33"/>
                                        </p:tgtEl>
                                      </p:cBhvr>
                                    </p:animEffect>
                                  </p:childTnLst>
                                </p:cTn>
                              </p:par>
                            </p:childTnLst>
                          </p:cTn>
                        </p:par>
                        <p:par>
                          <p:cTn id="123" fill="hold">
                            <p:stCondLst>
                              <p:cond delay="2000"/>
                            </p:stCondLst>
                            <p:childTnLst>
                              <p:par>
                                <p:cTn id="124" presetID="22" presetClass="entr" presetSubtype="4" fill="hold" grpId="0"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wipe(down)">
                                      <p:cBhvr>
                                        <p:cTn id="126" dur="500"/>
                                        <p:tgtEl>
                                          <p:spTgt spid="24"/>
                                        </p:tgtEl>
                                      </p:cBhvr>
                                    </p:animEffect>
                                  </p:childTnLst>
                                </p:cTn>
                              </p:par>
                              <p:par>
                                <p:cTn id="127" presetID="1" presetClass="entr" presetSubtype="0"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childTnLst>
                                </p:cTn>
                              </p:par>
                              <p:par>
                                <p:cTn id="129" presetID="6" presetClass="entr" presetSubtype="16" fill="hold"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circle(in)">
                                      <p:cBhvr>
                                        <p:cTn id="131" dur="1250"/>
                                        <p:tgtEl>
                                          <p:spTgt spid="40"/>
                                        </p:tgtEl>
                                      </p:cBhvr>
                                    </p:animEffect>
                                  </p:childTnLst>
                                </p:cTn>
                              </p:par>
                            </p:childTnLst>
                          </p:cTn>
                        </p:par>
                        <p:par>
                          <p:cTn id="132" fill="hold">
                            <p:stCondLst>
                              <p:cond delay="3250"/>
                            </p:stCondLst>
                            <p:childTnLst>
                              <p:par>
                                <p:cTn id="133" presetID="22" presetClass="entr" presetSubtype="4" fill="hold" grpId="0" nodeType="after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wipe(down)">
                                      <p:cBhvr>
                                        <p:cTn id="135" dur="500"/>
                                        <p:tgtEl>
                                          <p:spTgt spid="26"/>
                                        </p:tgtEl>
                                      </p:cBhvr>
                                    </p:animEffect>
                                  </p:childTnLst>
                                </p:cTn>
                              </p:par>
                            </p:childTnLst>
                          </p:cTn>
                        </p:par>
                        <p:par>
                          <p:cTn id="136" fill="hold">
                            <p:stCondLst>
                              <p:cond delay="3750"/>
                            </p:stCondLst>
                            <p:childTnLst>
                              <p:par>
                                <p:cTn id="137" presetID="22" presetClass="entr" presetSubtype="4" fill="hold" nodeType="afterEffect">
                                  <p:stCondLst>
                                    <p:cond delay="0"/>
                                  </p:stCondLst>
                                  <p:childTnLst>
                                    <p:set>
                                      <p:cBhvr>
                                        <p:cTn id="138" dur="1" fill="hold">
                                          <p:stCondLst>
                                            <p:cond delay="0"/>
                                          </p:stCondLst>
                                        </p:cTn>
                                        <p:tgtEl>
                                          <p:spTgt spid="19"/>
                                        </p:tgtEl>
                                        <p:attrNameLst>
                                          <p:attrName>style.visibility</p:attrName>
                                        </p:attrNameLst>
                                      </p:cBhvr>
                                      <p:to>
                                        <p:strVal val="visible"/>
                                      </p:to>
                                    </p:set>
                                    <p:animEffect transition="in" filter="wipe(down)">
                                      <p:cBhvr>
                                        <p:cTn id="139" dur="500"/>
                                        <p:tgtEl>
                                          <p:spTgt spid="19"/>
                                        </p:tgtEl>
                                      </p:cBhvr>
                                    </p:animEffect>
                                  </p:childTnLst>
                                </p:cTn>
                              </p:par>
                            </p:childTnLst>
                          </p:cTn>
                        </p:par>
                        <p:par>
                          <p:cTn id="140" fill="hold">
                            <p:stCondLst>
                              <p:cond delay="4250"/>
                            </p:stCondLst>
                            <p:childTnLst>
                              <p:par>
                                <p:cTn id="141" presetID="6" presetClass="entr" presetSubtype="16" fill="hold"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circle(in)">
                                      <p:cBhvr>
                                        <p:cTn id="143" dur="750"/>
                                        <p:tgtEl>
                                          <p:spTgt spid="37"/>
                                        </p:tgtEl>
                                      </p:cBhvr>
                                    </p:animEffect>
                                  </p:childTnLst>
                                </p:cTn>
                              </p:par>
                            </p:childTnLst>
                          </p:cTn>
                        </p:par>
                        <p:par>
                          <p:cTn id="144" fill="hold">
                            <p:stCondLst>
                              <p:cond delay="5000"/>
                            </p:stCondLst>
                            <p:childTnLst>
                              <p:par>
                                <p:cTn id="145" presetID="6" presetClass="entr" presetSubtype="16" fill="hold" nodeType="after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circle(in)">
                                      <p:cBhvr>
                                        <p:cTn id="147" dur="1250"/>
                                        <p:tgtEl>
                                          <p:spTgt spid="42"/>
                                        </p:tgtEl>
                                      </p:cBhvr>
                                    </p:animEffect>
                                  </p:childTnLst>
                                </p:cTn>
                              </p:par>
                            </p:childTnLst>
                          </p:cTn>
                        </p:par>
                        <p:par>
                          <p:cTn id="148" fill="hold">
                            <p:stCondLst>
                              <p:cond delay="6250"/>
                            </p:stCondLst>
                            <p:childTnLst>
                              <p:par>
                                <p:cTn id="149" presetID="22" presetClass="entr" presetSubtype="4" fill="hold" grpId="0" nodeType="after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wipe(down)">
                                      <p:cBhvr>
                                        <p:cTn id="151" dur="500"/>
                                        <p:tgtEl>
                                          <p:spTgt spid="27"/>
                                        </p:tgtEl>
                                      </p:cBhvr>
                                    </p:animEffect>
                                  </p:childTnLst>
                                </p:cTn>
                              </p:par>
                            </p:childTnLst>
                          </p:cTn>
                        </p:par>
                        <p:par>
                          <p:cTn id="152" fill="hold">
                            <p:stCondLst>
                              <p:cond delay="6750"/>
                            </p:stCondLst>
                            <p:childTnLst>
                              <p:par>
                                <p:cTn id="153" presetID="1" presetClass="entr" presetSubtype="0" fill="hold" grpId="0" nodeType="afterEffect">
                                  <p:stCondLst>
                                    <p:cond delay="0"/>
                                  </p:stCondLst>
                                  <p:childTnLst>
                                    <p:set>
                                      <p:cBhvr>
                                        <p:cTn id="1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P spid="13" grpId="0"/>
      <p:bldP spid="17" grpId="0"/>
      <p:bldP spid="20" grpId="0" animBg="1"/>
      <p:bldP spid="21" grpId="0"/>
      <p:bldP spid="22" grpId="0" animBg="1"/>
      <p:bldP spid="23" grpId="0"/>
      <p:bldP spid="24" grpId="0" animBg="1"/>
      <p:bldP spid="25" grpId="0"/>
      <p:bldP spid="26" grpId="0" animBg="1"/>
      <p:bldP spid="27"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0" y="3429000"/>
            <a:ext cx="5704070" cy="684847"/>
          </a:xfrm>
        </p:spPr>
        <p:txBody>
          <a:bodyPr/>
          <a:lstStyle/>
          <a:p>
            <a:r>
              <a:rPr lang="en-US"/>
              <a:t>Kanban Board Planning</a:t>
            </a:r>
          </a:p>
        </p:txBody>
      </p:sp>
    </p:spTree>
    <p:extLst>
      <p:ext uri="{BB962C8B-B14F-4D97-AF65-F5344CB8AC3E}">
        <p14:creationId xmlns:p14="http://schemas.microsoft.com/office/powerpoint/2010/main" val="2775566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A18F30-E40A-4B08-9728-BAE5484B2E6F}"/>
              </a:ext>
            </a:extLst>
          </p:cNvPr>
          <p:cNvSpPr>
            <a:spLocks noGrp="1"/>
          </p:cNvSpPr>
          <p:nvPr>
            <p:ph type="body" sz="quarter" idx="11"/>
          </p:nvPr>
        </p:nvSpPr>
        <p:spPr>
          <a:xfrm>
            <a:off x="4587031" y="2769730"/>
            <a:ext cx="3442934" cy="752475"/>
          </a:xfrm>
        </p:spPr>
        <p:txBody>
          <a:bodyPr/>
          <a:lstStyle/>
          <a:p>
            <a:pPr algn="ctr"/>
            <a:r>
              <a:rPr lang="en-US" b="1">
                <a:solidFill>
                  <a:srgbClr val="FF6699"/>
                </a:solidFill>
              </a:rPr>
              <a:t>Why is planning important???</a:t>
            </a:r>
          </a:p>
        </p:txBody>
      </p:sp>
      <p:sp>
        <p:nvSpPr>
          <p:cNvPr id="4" name="Rectangle 3">
            <a:extLst>
              <a:ext uri="{FF2B5EF4-FFF2-40B4-BE49-F238E27FC236}">
                <a16:creationId xmlns:a16="http://schemas.microsoft.com/office/drawing/2014/main" id="{D29C0721-A2E3-4F4C-B442-B628DD0F0A96}"/>
              </a:ext>
            </a:extLst>
          </p:cNvPr>
          <p:cNvSpPr/>
          <p:nvPr/>
        </p:nvSpPr>
        <p:spPr>
          <a:xfrm>
            <a:off x="553915" y="562708"/>
            <a:ext cx="3692770" cy="2154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what does this business hope to accomplish">
            <a:extLst>
              <a:ext uri="{FF2B5EF4-FFF2-40B4-BE49-F238E27FC236}">
                <a16:creationId xmlns:a16="http://schemas.microsoft.com/office/drawing/2014/main" id="{C32A29A2-5AA7-47B7-B2E4-2C88B42D9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989" y="972119"/>
            <a:ext cx="2006587" cy="1335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177D8B-CDBE-47C4-942C-9662BAF354AA}"/>
              </a:ext>
            </a:extLst>
          </p:cNvPr>
          <p:cNvSpPr txBox="1"/>
          <p:nvPr/>
        </p:nvSpPr>
        <p:spPr>
          <a:xfrm>
            <a:off x="263769" y="370779"/>
            <a:ext cx="3631223" cy="923330"/>
          </a:xfrm>
          <a:prstGeom prst="rect">
            <a:avLst/>
          </a:prstGeom>
          <a:noFill/>
        </p:spPr>
        <p:txBody>
          <a:bodyPr wrap="square" rtlCol="0">
            <a:spAutoFit/>
          </a:bodyPr>
          <a:lstStyle/>
          <a:p>
            <a:r>
              <a:rPr lang="en-US"/>
              <a:t>Helps understand what does this business hope to accomplish? </a:t>
            </a:r>
          </a:p>
          <a:p>
            <a:endParaRPr lang="en-US"/>
          </a:p>
        </p:txBody>
      </p:sp>
      <p:sp>
        <p:nvSpPr>
          <p:cNvPr id="6" name="TextBox 5">
            <a:extLst>
              <a:ext uri="{FF2B5EF4-FFF2-40B4-BE49-F238E27FC236}">
                <a16:creationId xmlns:a16="http://schemas.microsoft.com/office/drawing/2014/main" id="{EED89378-0FF4-4266-A6E9-EA81F1FD3F92}"/>
              </a:ext>
            </a:extLst>
          </p:cNvPr>
          <p:cNvSpPr txBox="1"/>
          <p:nvPr/>
        </p:nvSpPr>
        <p:spPr>
          <a:xfrm>
            <a:off x="4299137" y="370779"/>
            <a:ext cx="2584938" cy="646331"/>
          </a:xfrm>
          <a:prstGeom prst="rect">
            <a:avLst/>
          </a:prstGeom>
          <a:noFill/>
        </p:spPr>
        <p:txBody>
          <a:bodyPr wrap="square" rtlCol="0">
            <a:spAutoFit/>
          </a:bodyPr>
          <a:lstStyle/>
          <a:p>
            <a:r>
              <a:rPr lang="en-US"/>
              <a:t>Focusses on how are we going to accomplish it?</a:t>
            </a:r>
          </a:p>
        </p:txBody>
      </p:sp>
      <p:pic>
        <p:nvPicPr>
          <p:cNvPr id="1028" name="Picture 4" descr="Image result for accomplish a business requirement">
            <a:extLst>
              <a:ext uri="{FF2B5EF4-FFF2-40B4-BE49-F238E27FC236}">
                <a16:creationId xmlns:a16="http://schemas.microsoft.com/office/drawing/2014/main" id="{EFEF2E75-41F3-43E3-A59A-257C345CC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831" y="1058126"/>
            <a:ext cx="2008012" cy="969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32B31A-F5B9-490F-987A-7811712A5354}"/>
              </a:ext>
            </a:extLst>
          </p:cNvPr>
          <p:cNvSpPr txBox="1"/>
          <p:nvPr/>
        </p:nvSpPr>
        <p:spPr>
          <a:xfrm>
            <a:off x="7785606" y="371954"/>
            <a:ext cx="3289789" cy="1200329"/>
          </a:xfrm>
          <a:prstGeom prst="rect">
            <a:avLst/>
          </a:prstGeom>
          <a:noFill/>
        </p:spPr>
        <p:txBody>
          <a:bodyPr wrap="square" rtlCol="0">
            <a:spAutoFit/>
          </a:bodyPr>
          <a:lstStyle/>
          <a:p>
            <a:r>
              <a:rPr lang="en-US"/>
              <a:t>Helps an organization chart a course for the achievement of its goals.</a:t>
            </a:r>
          </a:p>
          <a:p>
            <a:endParaRPr lang="en-US"/>
          </a:p>
        </p:txBody>
      </p:sp>
      <p:pic>
        <p:nvPicPr>
          <p:cNvPr id="1030" name="Picture 6" descr="Image result for Helps an organization chart a course for the achievement of its goals.">
            <a:extLst>
              <a:ext uri="{FF2B5EF4-FFF2-40B4-BE49-F238E27FC236}">
                <a16:creationId xmlns:a16="http://schemas.microsoft.com/office/drawing/2014/main" id="{57DB18F0-CFD5-447E-88C9-21DB96564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3365" y="1265956"/>
            <a:ext cx="2480034" cy="13248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75DA7F8-B604-4A44-BA4C-47181546EF8D}"/>
              </a:ext>
            </a:extLst>
          </p:cNvPr>
          <p:cNvSpPr txBox="1"/>
          <p:nvPr/>
        </p:nvSpPr>
        <p:spPr>
          <a:xfrm>
            <a:off x="8822141" y="2930799"/>
            <a:ext cx="2791666" cy="923330"/>
          </a:xfrm>
          <a:prstGeom prst="rect">
            <a:avLst/>
          </a:prstGeom>
          <a:noFill/>
        </p:spPr>
        <p:txBody>
          <a:bodyPr wrap="square" rtlCol="0">
            <a:spAutoFit/>
          </a:bodyPr>
          <a:lstStyle/>
          <a:p>
            <a:r>
              <a:rPr lang="en-US"/>
              <a:t>Maximize productivity with efficient use of resources.</a:t>
            </a:r>
          </a:p>
          <a:p>
            <a:endParaRPr lang="en-US"/>
          </a:p>
        </p:txBody>
      </p:sp>
      <p:pic>
        <p:nvPicPr>
          <p:cNvPr id="1032" name="Picture 8" descr="Image result for efficient use of resources.">
            <a:extLst>
              <a:ext uri="{FF2B5EF4-FFF2-40B4-BE49-F238E27FC236}">
                <a16:creationId xmlns:a16="http://schemas.microsoft.com/office/drawing/2014/main" id="{FFD8E161-07AE-4EA9-90CC-F2502A859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4340" y="3561041"/>
            <a:ext cx="1998117" cy="13248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D855BD-9C9C-4906-813A-BE33F74E5756}"/>
              </a:ext>
            </a:extLst>
          </p:cNvPr>
          <p:cNvSpPr txBox="1"/>
          <p:nvPr/>
        </p:nvSpPr>
        <p:spPr>
          <a:xfrm>
            <a:off x="2314790" y="4171727"/>
            <a:ext cx="3449897" cy="1200329"/>
          </a:xfrm>
          <a:prstGeom prst="rect">
            <a:avLst/>
          </a:prstGeom>
          <a:noFill/>
        </p:spPr>
        <p:txBody>
          <a:bodyPr wrap="square" rtlCol="0">
            <a:spAutoFit/>
          </a:bodyPr>
          <a:lstStyle/>
          <a:p>
            <a:r>
              <a:rPr lang="en-US"/>
              <a:t>Encourages the development of “what-if” scenarios thereby managing risk and uncertainty.</a:t>
            </a:r>
          </a:p>
          <a:p>
            <a:endParaRPr lang="en-US"/>
          </a:p>
        </p:txBody>
      </p:sp>
      <p:sp>
        <p:nvSpPr>
          <p:cNvPr id="10" name="TextBox 9">
            <a:extLst>
              <a:ext uri="{FF2B5EF4-FFF2-40B4-BE49-F238E27FC236}">
                <a16:creationId xmlns:a16="http://schemas.microsoft.com/office/drawing/2014/main" id="{AC792429-8FDF-4F6C-BD0F-016022FDAC66}"/>
              </a:ext>
            </a:extLst>
          </p:cNvPr>
          <p:cNvSpPr txBox="1"/>
          <p:nvPr/>
        </p:nvSpPr>
        <p:spPr>
          <a:xfrm>
            <a:off x="136451" y="2982610"/>
            <a:ext cx="2826092" cy="923330"/>
          </a:xfrm>
          <a:prstGeom prst="rect">
            <a:avLst/>
          </a:prstGeom>
          <a:noFill/>
        </p:spPr>
        <p:txBody>
          <a:bodyPr wrap="square" rtlCol="0">
            <a:spAutoFit/>
          </a:bodyPr>
          <a:lstStyle/>
          <a:p>
            <a:r>
              <a:rPr lang="en-US"/>
              <a:t>Promotes team building and a spirit of cooperation.</a:t>
            </a:r>
          </a:p>
          <a:p>
            <a:endParaRPr lang="en-US"/>
          </a:p>
        </p:txBody>
      </p:sp>
      <p:sp>
        <p:nvSpPr>
          <p:cNvPr id="12" name="TextBox 11">
            <a:extLst>
              <a:ext uri="{FF2B5EF4-FFF2-40B4-BE49-F238E27FC236}">
                <a16:creationId xmlns:a16="http://schemas.microsoft.com/office/drawing/2014/main" id="{26175FAD-6E45-4228-90D6-34964793D32C}"/>
              </a:ext>
            </a:extLst>
          </p:cNvPr>
          <p:cNvSpPr txBox="1"/>
          <p:nvPr/>
        </p:nvSpPr>
        <p:spPr>
          <a:xfrm>
            <a:off x="6308498" y="4223460"/>
            <a:ext cx="2954215" cy="923330"/>
          </a:xfrm>
          <a:prstGeom prst="rect">
            <a:avLst/>
          </a:prstGeom>
          <a:noFill/>
        </p:spPr>
        <p:txBody>
          <a:bodyPr wrap="square" rtlCol="0">
            <a:spAutoFit/>
          </a:bodyPr>
          <a:lstStyle/>
          <a:p>
            <a:r>
              <a:rPr lang="en-US"/>
              <a:t>Provides a realistic view of their current strengths and weaknesses</a:t>
            </a:r>
          </a:p>
        </p:txBody>
      </p:sp>
      <p:pic>
        <p:nvPicPr>
          <p:cNvPr id="1034" name="Picture 10" descr="Image result for current strengths and weaknesses">
            <a:extLst>
              <a:ext uri="{FF2B5EF4-FFF2-40B4-BE49-F238E27FC236}">
                <a16:creationId xmlns:a16="http://schemas.microsoft.com/office/drawing/2014/main" id="{0693B699-91D1-4A3E-A07D-D6C0634D0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120" y="5127855"/>
            <a:ext cx="1308972" cy="9804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team building and a spirit of cooperation.">
            <a:extLst>
              <a:ext uri="{FF2B5EF4-FFF2-40B4-BE49-F238E27FC236}">
                <a16:creationId xmlns:a16="http://schemas.microsoft.com/office/drawing/2014/main" id="{5612A32E-6495-43FA-81A2-06B148A57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899" y="3599456"/>
            <a:ext cx="1307269" cy="13072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A63CF565-B952-4A71-BF39-EF38CC7249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091" y="5127855"/>
            <a:ext cx="2124064" cy="10620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97D67E46-03D1-444F-8044-78F4380A37EF}"/>
              </a:ext>
            </a:extLst>
          </p:cNvPr>
          <p:cNvSpPr/>
          <p:nvPr/>
        </p:nvSpPr>
        <p:spPr>
          <a:xfrm>
            <a:off x="4418640" y="2604783"/>
            <a:ext cx="3692770" cy="1200329"/>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4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1000"/>
                                        <p:tgtEl>
                                          <p:spTgt spid="1028"/>
                                        </p:tgtEl>
                                      </p:cBhvr>
                                    </p:animEffect>
                                    <p:anim calcmode="lin" valueType="num">
                                      <p:cBhvr>
                                        <p:cTn id="26" dur="1000" fill="hold"/>
                                        <p:tgtEl>
                                          <p:spTgt spid="1028"/>
                                        </p:tgtEl>
                                        <p:attrNameLst>
                                          <p:attrName>ppt_x</p:attrName>
                                        </p:attrNameLst>
                                      </p:cBhvr>
                                      <p:tavLst>
                                        <p:tav tm="0">
                                          <p:val>
                                            <p:strVal val="#ppt_x"/>
                                          </p:val>
                                        </p:tav>
                                        <p:tav tm="100000">
                                          <p:val>
                                            <p:strVal val="#ppt_x"/>
                                          </p:val>
                                        </p:tav>
                                      </p:tavLst>
                                    </p:anim>
                                    <p:anim calcmode="lin" valueType="num">
                                      <p:cBhvr>
                                        <p:cTn id="27" dur="1000" fill="hold"/>
                                        <p:tgtEl>
                                          <p:spTgt spid="102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030"/>
                                        </p:tgtEl>
                                        <p:attrNameLst>
                                          <p:attrName>style.visibility</p:attrName>
                                        </p:attrNameLst>
                                      </p:cBhvr>
                                      <p:to>
                                        <p:strVal val="visible"/>
                                      </p:to>
                                    </p:set>
                                    <p:animEffect transition="in" filter="fade">
                                      <p:cBhvr>
                                        <p:cTn id="37" dur="1000"/>
                                        <p:tgtEl>
                                          <p:spTgt spid="1030"/>
                                        </p:tgtEl>
                                      </p:cBhvr>
                                    </p:animEffect>
                                    <p:anim calcmode="lin" valueType="num">
                                      <p:cBhvr>
                                        <p:cTn id="38" dur="1000" fill="hold"/>
                                        <p:tgtEl>
                                          <p:spTgt spid="1030"/>
                                        </p:tgtEl>
                                        <p:attrNameLst>
                                          <p:attrName>ppt_x</p:attrName>
                                        </p:attrNameLst>
                                      </p:cBhvr>
                                      <p:tavLst>
                                        <p:tav tm="0">
                                          <p:val>
                                            <p:strVal val="#ppt_x"/>
                                          </p:val>
                                        </p:tav>
                                        <p:tav tm="100000">
                                          <p:val>
                                            <p:strVal val="#ppt_x"/>
                                          </p:val>
                                        </p:tav>
                                      </p:tavLst>
                                    </p:anim>
                                    <p:anim calcmode="lin" valueType="num">
                                      <p:cBhvr>
                                        <p:cTn id="39" dur="1000" fill="hold"/>
                                        <p:tgtEl>
                                          <p:spTgt spid="1030"/>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1000"/>
                                        <p:tgtEl>
                                          <p:spTgt spid="1032"/>
                                        </p:tgtEl>
                                      </p:cBhvr>
                                    </p:animEffect>
                                    <p:anim calcmode="lin" valueType="num">
                                      <p:cBhvr>
                                        <p:cTn id="50" dur="1000" fill="hold"/>
                                        <p:tgtEl>
                                          <p:spTgt spid="1032"/>
                                        </p:tgtEl>
                                        <p:attrNameLst>
                                          <p:attrName>ppt_x</p:attrName>
                                        </p:attrNameLst>
                                      </p:cBhvr>
                                      <p:tavLst>
                                        <p:tav tm="0">
                                          <p:val>
                                            <p:strVal val="#ppt_x"/>
                                          </p:val>
                                        </p:tav>
                                        <p:tav tm="100000">
                                          <p:val>
                                            <p:strVal val="#ppt_x"/>
                                          </p:val>
                                        </p:tav>
                                      </p:tavLst>
                                    </p:anim>
                                    <p:anim calcmode="lin" valueType="num">
                                      <p:cBhvr>
                                        <p:cTn id="51" dur="1000" fill="hold"/>
                                        <p:tgtEl>
                                          <p:spTgt spid="1032"/>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1034"/>
                                        </p:tgtEl>
                                        <p:attrNameLst>
                                          <p:attrName>style.visibility</p:attrName>
                                        </p:attrNameLst>
                                      </p:cBhvr>
                                      <p:to>
                                        <p:strVal val="visible"/>
                                      </p:to>
                                    </p:set>
                                    <p:animEffect transition="in" filter="fade">
                                      <p:cBhvr>
                                        <p:cTn id="61" dur="1000"/>
                                        <p:tgtEl>
                                          <p:spTgt spid="1034"/>
                                        </p:tgtEl>
                                      </p:cBhvr>
                                    </p:animEffect>
                                    <p:anim calcmode="lin" valueType="num">
                                      <p:cBhvr>
                                        <p:cTn id="62" dur="1000" fill="hold"/>
                                        <p:tgtEl>
                                          <p:spTgt spid="1034"/>
                                        </p:tgtEl>
                                        <p:attrNameLst>
                                          <p:attrName>ppt_x</p:attrName>
                                        </p:attrNameLst>
                                      </p:cBhvr>
                                      <p:tavLst>
                                        <p:tav tm="0">
                                          <p:val>
                                            <p:strVal val="#ppt_x"/>
                                          </p:val>
                                        </p:tav>
                                        <p:tav tm="100000">
                                          <p:val>
                                            <p:strVal val="#ppt_x"/>
                                          </p:val>
                                        </p:tav>
                                      </p:tavLst>
                                    </p:anim>
                                    <p:anim calcmode="lin" valueType="num">
                                      <p:cBhvr>
                                        <p:cTn id="63" dur="1000" fill="hold"/>
                                        <p:tgtEl>
                                          <p:spTgt spid="1034"/>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1000"/>
                                        <p:tgtEl>
                                          <p:spTgt spid="9"/>
                                        </p:tgtEl>
                                      </p:cBhvr>
                                    </p:animEffect>
                                    <p:anim calcmode="lin" valueType="num">
                                      <p:cBhvr>
                                        <p:cTn id="68" dur="1000" fill="hold"/>
                                        <p:tgtEl>
                                          <p:spTgt spid="9"/>
                                        </p:tgtEl>
                                        <p:attrNameLst>
                                          <p:attrName>ppt_x</p:attrName>
                                        </p:attrNameLst>
                                      </p:cBhvr>
                                      <p:tavLst>
                                        <p:tav tm="0">
                                          <p:val>
                                            <p:strVal val="#ppt_x"/>
                                          </p:val>
                                        </p:tav>
                                        <p:tav tm="100000">
                                          <p:val>
                                            <p:strVal val="#ppt_x"/>
                                          </p:val>
                                        </p:tav>
                                      </p:tavLst>
                                    </p:anim>
                                    <p:anim calcmode="lin" valueType="num">
                                      <p:cBhvr>
                                        <p:cTn id="69" dur="1000" fill="hold"/>
                                        <p:tgtEl>
                                          <p:spTgt spid="9"/>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nodeType="afterEffect">
                                  <p:stCondLst>
                                    <p:cond delay="0"/>
                                  </p:stCondLst>
                                  <p:childTnLst>
                                    <p:set>
                                      <p:cBhvr>
                                        <p:cTn id="72" dur="1" fill="hold">
                                          <p:stCondLst>
                                            <p:cond delay="0"/>
                                          </p:stCondLst>
                                        </p:cTn>
                                        <p:tgtEl>
                                          <p:spTgt spid="1038"/>
                                        </p:tgtEl>
                                        <p:attrNameLst>
                                          <p:attrName>style.visibility</p:attrName>
                                        </p:attrNameLst>
                                      </p:cBhvr>
                                      <p:to>
                                        <p:strVal val="visible"/>
                                      </p:to>
                                    </p:set>
                                    <p:animEffect transition="in" filter="fade">
                                      <p:cBhvr>
                                        <p:cTn id="73" dur="1000"/>
                                        <p:tgtEl>
                                          <p:spTgt spid="1038"/>
                                        </p:tgtEl>
                                      </p:cBhvr>
                                    </p:animEffect>
                                    <p:anim calcmode="lin" valueType="num">
                                      <p:cBhvr>
                                        <p:cTn id="74" dur="1000" fill="hold"/>
                                        <p:tgtEl>
                                          <p:spTgt spid="1038"/>
                                        </p:tgtEl>
                                        <p:attrNameLst>
                                          <p:attrName>ppt_x</p:attrName>
                                        </p:attrNameLst>
                                      </p:cBhvr>
                                      <p:tavLst>
                                        <p:tav tm="0">
                                          <p:val>
                                            <p:strVal val="#ppt_x"/>
                                          </p:val>
                                        </p:tav>
                                        <p:tav tm="100000">
                                          <p:val>
                                            <p:strVal val="#ppt_x"/>
                                          </p:val>
                                        </p:tav>
                                      </p:tavLst>
                                    </p:anim>
                                    <p:anim calcmode="lin" valueType="num">
                                      <p:cBhvr>
                                        <p:cTn id="75" dur="1000" fill="hold"/>
                                        <p:tgtEl>
                                          <p:spTgt spid="1038"/>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anim calcmode="lin" valueType="num">
                                      <p:cBhvr>
                                        <p:cTn id="80" dur="1000" fill="hold"/>
                                        <p:tgtEl>
                                          <p:spTgt spid="10"/>
                                        </p:tgtEl>
                                        <p:attrNameLst>
                                          <p:attrName>ppt_x</p:attrName>
                                        </p:attrNameLst>
                                      </p:cBhvr>
                                      <p:tavLst>
                                        <p:tav tm="0">
                                          <p:val>
                                            <p:strVal val="#ppt_x"/>
                                          </p:val>
                                        </p:tav>
                                        <p:tav tm="100000">
                                          <p:val>
                                            <p:strVal val="#ppt_x"/>
                                          </p:val>
                                        </p:tav>
                                      </p:tavLst>
                                    </p:anim>
                                    <p:anim calcmode="lin" valueType="num">
                                      <p:cBhvr>
                                        <p:cTn id="81" dur="1000" fill="hold"/>
                                        <p:tgtEl>
                                          <p:spTgt spid="10"/>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2" presetClass="entr" presetSubtype="0" fill="hold" nodeType="afterEffect">
                                  <p:stCondLst>
                                    <p:cond delay="0"/>
                                  </p:stCondLst>
                                  <p:childTnLst>
                                    <p:set>
                                      <p:cBhvr>
                                        <p:cTn id="84" dur="1" fill="hold">
                                          <p:stCondLst>
                                            <p:cond delay="0"/>
                                          </p:stCondLst>
                                        </p:cTn>
                                        <p:tgtEl>
                                          <p:spTgt spid="1036"/>
                                        </p:tgtEl>
                                        <p:attrNameLst>
                                          <p:attrName>style.visibility</p:attrName>
                                        </p:attrNameLst>
                                      </p:cBhvr>
                                      <p:to>
                                        <p:strVal val="visible"/>
                                      </p:to>
                                    </p:set>
                                    <p:animEffect transition="in" filter="fade">
                                      <p:cBhvr>
                                        <p:cTn id="85" dur="1000"/>
                                        <p:tgtEl>
                                          <p:spTgt spid="1036"/>
                                        </p:tgtEl>
                                      </p:cBhvr>
                                    </p:animEffect>
                                    <p:anim calcmode="lin" valueType="num">
                                      <p:cBhvr>
                                        <p:cTn id="86" dur="1000" fill="hold"/>
                                        <p:tgtEl>
                                          <p:spTgt spid="1036"/>
                                        </p:tgtEl>
                                        <p:attrNameLst>
                                          <p:attrName>ppt_x</p:attrName>
                                        </p:attrNameLst>
                                      </p:cBhvr>
                                      <p:tavLst>
                                        <p:tav tm="0">
                                          <p:val>
                                            <p:strVal val="#ppt_x"/>
                                          </p:val>
                                        </p:tav>
                                        <p:tav tm="100000">
                                          <p:val>
                                            <p:strVal val="#ppt_x"/>
                                          </p:val>
                                        </p:tav>
                                      </p:tavLst>
                                    </p:anim>
                                    <p:anim calcmode="lin" valueType="num">
                                      <p:cBhvr>
                                        <p:cTn id="87" dur="1000" fill="hold"/>
                                        <p:tgtEl>
                                          <p:spTgt spid="1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D94B87-D40F-46AD-A23D-C92A8BDBFADA}"/>
              </a:ext>
            </a:extLst>
          </p:cNvPr>
          <p:cNvSpPr>
            <a:spLocks noGrp="1"/>
          </p:cNvSpPr>
          <p:nvPr>
            <p:ph type="body" sz="quarter" idx="11"/>
          </p:nvPr>
        </p:nvSpPr>
        <p:spPr>
          <a:xfrm>
            <a:off x="552672" y="147874"/>
            <a:ext cx="2940423" cy="564257"/>
          </a:xfrm>
        </p:spPr>
        <p:txBody>
          <a:bodyPr/>
          <a:lstStyle/>
          <a:p>
            <a:r>
              <a:rPr lang="en-US"/>
              <a:t>Creating Teams</a:t>
            </a:r>
          </a:p>
        </p:txBody>
      </p:sp>
      <p:sp>
        <p:nvSpPr>
          <p:cNvPr id="3" name="Text Placeholder 2">
            <a:extLst>
              <a:ext uri="{FF2B5EF4-FFF2-40B4-BE49-F238E27FC236}">
                <a16:creationId xmlns:a16="http://schemas.microsoft.com/office/drawing/2014/main" id="{0F288569-73A6-4E81-9071-87382AB927F9}"/>
              </a:ext>
            </a:extLst>
          </p:cNvPr>
          <p:cNvSpPr>
            <a:spLocks noGrp="1"/>
          </p:cNvSpPr>
          <p:nvPr>
            <p:ph type="body" sz="quarter" idx="12"/>
          </p:nvPr>
        </p:nvSpPr>
        <p:spPr>
          <a:xfrm>
            <a:off x="621168" y="734067"/>
            <a:ext cx="5414653" cy="1194901"/>
          </a:xfrm>
        </p:spPr>
        <p:txBody>
          <a:bodyPr/>
          <a:lstStyle/>
          <a:p>
            <a:pPr marL="285750" indent="-285750">
              <a:buFont typeface="Wingdings" panose="05000000000000000000" pitchFamily="2" charset="2"/>
              <a:buChar char="Ø"/>
            </a:pPr>
            <a:r>
              <a:rPr lang="en-US" sz="1800"/>
              <a:t>Before creating Boards or planning, we need to have a team.</a:t>
            </a:r>
          </a:p>
          <a:p>
            <a:pPr marL="285750" indent="-285750">
              <a:buFont typeface="Wingdings" panose="05000000000000000000" pitchFamily="2" charset="2"/>
              <a:buChar char="Ø"/>
            </a:pPr>
            <a:r>
              <a:rPr lang="en-US" sz="1800"/>
              <a:t>One project can have multiple teams based on the requirements and each team can have their separate boards</a:t>
            </a:r>
          </a:p>
          <a:p>
            <a:pPr marL="285750" indent="-285750">
              <a:buFont typeface="Wingdings" panose="05000000000000000000" pitchFamily="2" charset="2"/>
              <a:buChar char="Ø"/>
            </a:pPr>
            <a:r>
              <a:rPr lang="en-US" sz="1800"/>
              <a:t>The picture on the right shows how to create teams inside the project.</a:t>
            </a:r>
          </a:p>
        </p:txBody>
      </p:sp>
      <p:pic>
        <p:nvPicPr>
          <p:cNvPr id="6" name="Picture 5">
            <a:extLst>
              <a:ext uri="{FF2B5EF4-FFF2-40B4-BE49-F238E27FC236}">
                <a16:creationId xmlns:a16="http://schemas.microsoft.com/office/drawing/2014/main" id="{88E932D0-253F-46D9-84E7-74FE521EA2DE}"/>
              </a:ext>
            </a:extLst>
          </p:cNvPr>
          <p:cNvPicPr>
            <a:picLocks noChangeAspect="1"/>
          </p:cNvPicPr>
          <p:nvPr/>
        </p:nvPicPr>
        <p:blipFill>
          <a:blip r:embed="rId2"/>
          <a:stretch>
            <a:fillRect/>
          </a:stretch>
        </p:blipFill>
        <p:spPr>
          <a:xfrm>
            <a:off x="142618" y="3008920"/>
            <a:ext cx="5691652" cy="3136949"/>
          </a:xfrm>
          <a:prstGeom prst="rect">
            <a:avLst/>
          </a:prstGeom>
        </p:spPr>
      </p:pic>
      <p:pic>
        <p:nvPicPr>
          <p:cNvPr id="7" name="Picture 6">
            <a:extLst>
              <a:ext uri="{FF2B5EF4-FFF2-40B4-BE49-F238E27FC236}">
                <a16:creationId xmlns:a16="http://schemas.microsoft.com/office/drawing/2014/main" id="{80351C63-A07D-4098-BA13-0F473470B31A}"/>
              </a:ext>
            </a:extLst>
          </p:cNvPr>
          <p:cNvPicPr>
            <a:picLocks noChangeAspect="1"/>
          </p:cNvPicPr>
          <p:nvPr/>
        </p:nvPicPr>
        <p:blipFill>
          <a:blip r:embed="rId3"/>
          <a:stretch>
            <a:fillRect/>
          </a:stretch>
        </p:blipFill>
        <p:spPr>
          <a:xfrm>
            <a:off x="6110825" y="213531"/>
            <a:ext cx="6095550" cy="4938761"/>
          </a:xfrm>
          <a:prstGeom prst="rect">
            <a:avLst/>
          </a:prstGeom>
        </p:spPr>
      </p:pic>
      <p:sp>
        <p:nvSpPr>
          <p:cNvPr id="8" name="Rectangle 7">
            <a:extLst>
              <a:ext uri="{FF2B5EF4-FFF2-40B4-BE49-F238E27FC236}">
                <a16:creationId xmlns:a16="http://schemas.microsoft.com/office/drawing/2014/main" id="{60C89470-E94F-431D-8B7D-596213356AD3}"/>
              </a:ext>
            </a:extLst>
          </p:cNvPr>
          <p:cNvSpPr/>
          <p:nvPr/>
        </p:nvSpPr>
        <p:spPr>
          <a:xfrm>
            <a:off x="7254813" y="1002323"/>
            <a:ext cx="570341" cy="248548"/>
          </a:xfrm>
          <a:prstGeom prst="rect">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6B433C-37B7-44BF-AFDA-0A84BD181EE8}"/>
              </a:ext>
            </a:extLst>
          </p:cNvPr>
          <p:cNvSpPr/>
          <p:nvPr/>
        </p:nvSpPr>
        <p:spPr>
          <a:xfrm>
            <a:off x="6081176" y="4865252"/>
            <a:ext cx="1173637" cy="348615"/>
          </a:xfrm>
          <a:prstGeom prst="rect">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43F1BE-6994-4D2F-AFE2-C7B4333BDBEA}"/>
              </a:ext>
            </a:extLst>
          </p:cNvPr>
          <p:cNvSpPr/>
          <p:nvPr/>
        </p:nvSpPr>
        <p:spPr>
          <a:xfrm>
            <a:off x="8424019" y="817685"/>
            <a:ext cx="588096" cy="362572"/>
          </a:xfrm>
          <a:prstGeom prst="rect">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59D95E-93F8-4C04-BE27-66B6D6923F87}"/>
              </a:ext>
            </a:extLst>
          </p:cNvPr>
          <p:cNvSpPr txBox="1"/>
          <p:nvPr/>
        </p:nvSpPr>
        <p:spPr>
          <a:xfrm>
            <a:off x="6477096" y="4447341"/>
            <a:ext cx="339777" cy="369332"/>
          </a:xfrm>
          <a:prstGeom prst="rect">
            <a:avLst/>
          </a:prstGeom>
          <a:noFill/>
        </p:spPr>
        <p:txBody>
          <a:bodyPr wrap="square" rtlCol="0">
            <a:spAutoFit/>
          </a:bodyPr>
          <a:lstStyle/>
          <a:p>
            <a:r>
              <a:rPr lang="en-US"/>
              <a:t>1</a:t>
            </a:r>
          </a:p>
        </p:txBody>
      </p:sp>
      <p:sp>
        <p:nvSpPr>
          <p:cNvPr id="14" name="TextBox 13">
            <a:extLst>
              <a:ext uri="{FF2B5EF4-FFF2-40B4-BE49-F238E27FC236}">
                <a16:creationId xmlns:a16="http://schemas.microsoft.com/office/drawing/2014/main" id="{0874EBBD-F099-40A1-8838-976141116980}"/>
              </a:ext>
            </a:extLst>
          </p:cNvPr>
          <p:cNvSpPr txBox="1"/>
          <p:nvPr/>
        </p:nvSpPr>
        <p:spPr>
          <a:xfrm>
            <a:off x="6840032" y="864777"/>
            <a:ext cx="339777" cy="369332"/>
          </a:xfrm>
          <a:prstGeom prst="rect">
            <a:avLst/>
          </a:prstGeom>
          <a:noFill/>
        </p:spPr>
        <p:txBody>
          <a:bodyPr wrap="square" rtlCol="0">
            <a:spAutoFit/>
          </a:bodyPr>
          <a:lstStyle/>
          <a:p>
            <a:r>
              <a:rPr lang="en-US"/>
              <a:t>2</a:t>
            </a:r>
          </a:p>
        </p:txBody>
      </p:sp>
      <p:sp>
        <p:nvSpPr>
          <p:cNvPr id="15" name="TextBox 14">
            <a:extLst>
              <a:ext uri="{FF2B5EF4-FFF2-40B4-BE49-F238E27FC236}">
                <a16:creationId xmlns:a16="http://schemas.microsoft.com/office/drawing/2014/main" id="{8BCD3B5D-AA4B-4A51-97A7-BE56A41DE5D0}"/>
              </a:ext>
            </a:extLst>
          </p:cNvPr>
          <p:cNvSpPr txBox="1"/>
          <p:nvPr/>
        </p:nvSpPr>
        <p:spPr>
          <a:xfrm>
            <a:off x="8889023" y="589085"/>
            <a:ext cx="395654" cy="369332"/>
          </a:xfrm>
          <a:prstGeom prst="rect">
            <a:avLst/>
          </a:prstGeom>
          <a:noFill/>
        </p:spPr>
        <p:txBody>
          <a:bodyPr wrap="square" rtlCol="0">
            <a:spAutoFit/>
          </a:bodyPr>
          <a:lstStyle/>
          <a:p>
            <a:r>
              <a:rPr lang="en-US"/>
              <a:t>3</a:t>
            </a:r>
          </a:p>
        </p:txBody>
      </p:sp>
      <p:sp>
        <p:nvSpPr>
          <p:cNvPr id="16" name="TextBox 15">
            <a:extLst>
              <a:ext uri="{FF2B5EF4-FFF2-40B4-BE49-F238E27FC236}">
                <a16:creationId xmlns:a16="http://schemas.microsoft.com/office/drawing/2014/main" id="{97AE91FD-C670-4934-BF8F-00ADCAC35695}"/>
              </a:ext>
            </a:extLst>
          </p:cNvPr>
          <p:cNvSpPr txBox="1"/>
          <p:nvPr/>
        </p:nvSpPr>
        <p:spPr>
          <a:xfrm>
            <a:off x="7429499" y="5838092"/>
            <a:ext cx="4545623" cy="307777"/>
          </a:xfrm>
          <a:prstGeom prst="rect">
            <a:avLst/>
          </a:prstGeom>
          <a:noFill/>
        </p:spPr>
        <p:txBody>
          <a:bodyPr wrap="square" rtlCol="0">
            <a:spAutoFit/>
          </a:bodyPr>
          <a:lstStyle/>
          <a:p>
            <a:r>
              <a:rPr lang="en-US" sz="1400" b="1" dirty="0">
                <a:solidFill>
                  <a:srgbClr val="00B050"/>
                </a:solidFill>
              </a:rPr>
              <a:t>Stakeholder: Team administrator or Project Manager</a:t>
            </a:r>
          </a:p>
        </p:txBody>
      </p:sp>
    </p:spTree>
    <p:extLst>
      <p:ext uri="{BB962C8B-B14F-4D97-AF65-F5344CB8AC3E}">
        <p14:creationId xmlns:p14="http://schemas.microsoft.com/office/powerpoint/2010/main" val="173769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B3BE-0E3F-4C88-9C87-59827588F607}"/>
              </a:ext>
            </a:extLst>
          </p:cNvPr>
          <p:cNvSpPr>
            <a:spLocks noGrp="1"/>
          </p:cNvSpPr>
          <p:nvPr>
            <p:ph type="body" sz="quarter" idx="11"/>
          </p:nvPr>
        </p:nvSpPr>
        <p:spPr>
          <a:xfrm>
            <a:off x="581319" y="762728"/>
            <a:ext cx="4282912" cy="623012"/>
          </a:xfrm>
        </p:spPr>
        <p:txBody>
          <a:bodyPr/>
          <a:lstStyle/>
          <a:p>
            <a:pPr marL="285750" indent="-285750">
              <a:buFont typeface="Wingdings" panose="05000000000000000000" pitchFamily="2" charset="2"/>
              <a:buChar char="Ø"/>
            </a:pPr>
            <a:r>
              <a:rPr lang="en-US" sz="1800"/>
              <a:t>Add a new user story or bug by clicking on “New Item”</a:t>
            </a:r>
          </a:p>
        </p:txBody>
      </p:sp>
      <p:sp>
        <p:nvSpPr>
          <p:cNvPr id="5" name="TextBox 4">
            <a:extLst>
              <a:ext uri="{FF2B5EF4-FFF2-40B4-BE49-F238E27FC236}">
                <a16:creationId xmlns:a16="http://schemas.microsoft.com/office/drawing/2014/main" id="{0246C0B6-FDBE-4D08-87F0-8EA68B8C8543}"/>
              </a:ext>
            </a:extLst>
          </p:cNvPr>
          <p:cNvSpPr txBox="1"/>
          <p:nvPr/>
        </p:nvSpPr>
        <p:spPr>
          <a:xfrm>
            <a:off x="96949" y="5746397"/>
            <a:ext cx="11029361" cy="369332"/>
          </a:xfrm>
          <a:prstGeom prst="rect">
            <a:avLst/>
          </a:prstGeom>
          <a:noFill/>
        </p:spPr>
        <p:txBody>
          <a:bodyPr wrap="square" rtlCol="0">
            <a:spAutoFit/>
          </a:bodyPr>
          <a:lstStyle/>
          <a:p>
            <a:r>
              <a:rPr lang="en-US"/>
              <a:t>Please Note: Work items can be added from </a:t>
            </a:r>
            <a:r>
              <a:rPr lang="en-US">
                <a:sym typeface="Wingdings" panose="05000000000000000000" pitchFamily="2" charset="2"/>
              </a:rPr>
              <a:t>Boards  Boards or </a:t>
            </a:r>
            <a:r>
              <a:rPr lang="en-US"/>
              <a:t>Boards</a:t>
            </a:r>
            <a:r>
              <a:rPr lang="en-US">
                <a:sym typeface="Wingdings" panose="05000000000000000000" pitchFamily="2" charset="2"/>
              </a:rPr>
              <a:t> Work Items</a:t>
            </a:r>
            <a:endParaRPr lang="en-US"/>
          </a:p>
        </p:txBody>
      </p:sp>
      <p:sp>
        <p:nvSpPr>
          <p:cNvPr id="7" name="TextBox 6">
            <a:extLst>
              <a:ext uri="{FF2B5EF4-FFF2-40B4-BE49-F238E27FC236}">
                <a16:creationId xmlns:a16="http://schemas.microsoft.com/office/drawing/2014/main" id="{7D70A219-7501-4EA5-804E-E9BD8F84B98B}"/>
              </a:ext>
            </a:extLst>
          </p:cNvPr>
          <p:cNvSpPr txBox="1"/>
          <p:nvPr/>
        </p:nvSpPr>
        <p:spPr>
          <a:xfrm>
            <a:off x="581319" y="158224"/>
            <a:ext cx="4835951" cy="461665"/>
          </a:xfrm>
          <a:prstGeom prst="rect">
            <a:avLst/>
          </a:prstGeom>
          <a:noFill/>
        </p:spPr>
        <p:txBody>
          <a:bodyPr wrap="square" rtlCol="0">
            <a:spAutoFit/>
          </a:bodyPr>
          <a:lstStyle/>
          <a:p>
            <a:r>
              <a:rPr lang="en-US" sz="2400"/>
              <a:t>Adding items to the Board</a:t>
            </a:r>
          </a:p>
        </p:txBody>
      </p:sp>
      <p:pic>
        <p:nvPicPr>
          <p:cNvPr id="9" name="Picture 8">
            <a:extLst>
              <a:ext uri="{FF2B5EF4-FFF2-40B4-BE49-F238E27FC236}">
                <a16:creationId xmlns:a16="http://schemas.microsoft.com/office/drawing/2014/main" id="{ACAEFD57-9DA3-4CE6-ABC2-DE7F2D9A78AB}"/>
              </a:ext>
            </a:extLst>
          </p:cNvPr>
          <p:cNvPicPr>
            <a:picLocks noChangeAspect="1"/>
          </p:cNvPicPr>
          <p:nvPr/>
        </p:nvPicPr>
        <p:blipFill>
          <a:blip r:embed="rId2"/>
          <a:stretch>
            <a:fillRect/>
          </a:stretch>
        </p:blipFill>
        <p:spPr>
          <a:xfrm>
            <a:off x="7339792" y="2138745"/>
            <a:ext cx="4674231" cy="2580510"/>
          </a:xfrm>
          <a:prstGeom prst="rect">
            <a:avLst/>
          </a:prstGeom>
        </p:spPr>
      </p:pic>
      <p:sp>
        <p:nvSpPr>
          <p:cNvPr id="10" name="TextBox 9">
            <a:extLst>
              <a:ext uri="{FF2B5EF4-FFF2-40B4-BE49-F238E27FC236}">
                <a16:creationId xmlns:a16="http://schemas.microsoft.com/office/drawing/2014/main" id="{73C894F9-A2B8-458A-A0E3-4114B42429E2}"/>
              </a:ext>
            </a:extLst>
          </p:cNvPr>
          <p:cNvSpPr txBox="1"/>
          <p:nvPr/>
        </p:nvSpPr>
        <p:spPr>
          <a:xfrm>
            <a:off x="6975333" y="3198167"/>
            <a:ext cx="472343" cy="369332"/>
          </a:xfrm>
          <a:prstGeom prst="rect">
            <a:avLst/>
          </a:prstGeom>
          <a:noFill/>
        </p:spPr>
        <p:txBody>
          <a:bodyPr wrap="square" rtlCol="0">
            <a:spAutoFit/>
          </a:bodyPr>
          <a:lstStyle/>
          <a:p>
            <a:r>
              <a:rPr lang="en-US"/>
              <a:t>or</a:t>
            </a:r>
          </a:p>
        </p:txBody>
      </p:sp>
      <p:sp>
        <p:nvSpPr>
          <p:cNvPr id="11" name="Rectangle 10">
            <a:extLst>
              <a:ext uri="{FF2B5EF4-FFF2-40B4-BE49-F238E27FC236}">
                <a16:creationId xmlns:a16="http://schemas.microsoft.com/office/drawing/2014/main" id="{DA0B4FC4-C265-491C-A283-A1F4B47A8883}"/>
              </a:ext>
            </a:extLst>
          </p:cNvPr>
          <p:cNvSpPr/>
          <p:nvPr/>
        </p:nvSpPr>
        <p:spPr>
          <a:xfrm>
            <a:off x="10129101" y="2743376"/>
            <a:ext cx="1173637" cy="348615"/>
          </a:xfrm>
          <a:prstGeom prst="rect">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D3B6D1-E48D-4705-9189-335BA490C53E}"/>
              </a:ext>
            </a:extLst>
          </p:cNvPr>
          <p:cNvSpPr txBox="1"/>
          <p:nvPr/>
        </p:nvSpPr>
        <p:spPr>
          <a:xfrm>
            <a:off x="7211505" y="735681"/>
            <a:ext cx="4524866" cy="646331"/>
          </a:xfrm>
          <a:prstGeom prst="rect">
            <a:avLst/>
          </a:prstGeom>
          <a:noFill/>
        </p:spPr>
        <p:txBody>
          <a:bodyPr wrap="square" rtlCol="0">
            <a:spAutoFit/>
          </a:bodyPr>
          <a:lstStyle/>
          <a:p>
            <a:pPr marL="285750" indent="-285750">
              <a:buFont typeface="Wingdings" panose="05000000000000000000" pitchFamily="2" charset="2"/>
              <a:buChar char="Ø"/>
            </a:pPr>
            <a:r>
              <a:rPr lang="en-US"/>
              <a:t>Add a new work item by clicking on “New Work Item</a:t>
            </a:r>
          </a:p>
        </p:txBody>
      </p:sp>
      <p:pic>
        <p:nvPicPr>
          <p:cNvPr id="14" name="Picture 13">
            <a:extLst>
              <a:ext uri="{FF2B5EF4-FFF2-40B4-BE49-F238E27FC236}">
                <a16:creationId xmlns:a16="http://schemas.microsoft.com/office/drawing/2014/main" id="{65508C79-0827-40BB-ABDA-8E99104D3F45}"/>
              </a:ext>
            </a:extLst>
          </p:cNvPr>
          <p:cNvPicPr>
            <a:picLocks noChangeAspect="1"/>
          </p:cNvPicPr>
          <p:nvPr/>
        </p:nvPicPr>
        <p:blipFill>
          <a:blip r:embed="rId3"/>
          <a:stretch>
            <a:fillRect/>
          </a:stretch>
        </p:blipFill>
        <p:spPr>
          <a:xfrm>
            <a:off x="-1" y="2043303"/>
            <a:ext cx="7070103" cy="3640315"/>
          </a:xfrm>
          <a:prstGeom prst="rect">
            <a:avLst/>
          </a:prstGeom>
        </p:spPr>
      </p:pic>
      <p:sp>
        <p:nvSpPr>
          <p:cNvPr id="15" name="Rectangle 14">
            <a:extLst>
              <a:ext uri="{FF2B5EF4-FFF2-40B4-BE49-F238E27FC236}">
                <a16:creationId xmlns:a16="http://schemas.microsoft.com/office/drawing/2014/main" id="{EA1DFA72-C7C2-4BEA-86E3-C98843E38ADD}"/>
              </a:ext>
            </a:extLst>
          </p:cNvPr>
          <p:cNvSpPr/>
          <p:nvPr/>
        </p:nvSpPr>
        <p:spPr>
          <a:xfrm>
            <a:off x="1282412" y="2925969"/>
            <a:ext cx="565241" cy="272374"/>
          </a:xfrm>
          <a:prstGeom prst="rect">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EBF10E4-31BB-4A2E-B15A-D2547F2DD5EC}"/>
              </a:ext>
            </a:extLst>
          </p:cNvPr>
          <p:cNvSpPr txBox="1"/>
          <p:nvPr/>
        </p:nvSpPr>
        <p:spPr>
          <a:xfrm>
            <a:off x="4411746" y="1599736"/>
            <a:ext cx="1825658" cy="369332"/>
          </a:xfrm>
          <a:prstGeom prst="rect">
            <a:avLst/>
          </a:prstGeom>
          <a:noFill/>
        </p:spPr>
        <p:txBody>
          <a:bodyPr wrap="square" rtlCol="0">
            <a:spAutoFit/>
          </a:bodyPr>
          <a:lstStyle/>
          <a:p>
            <a:r>
              <a:rPr lang="en-US"/>
              <a:t>Shows velocity</a:t>
            </a:r>
          </a:p>
        </p:txBody>
      </p:sp>
      <p:sp>
        <p:nvSpPr>
          <p:cNvPr id="35" name="TextBox 34">
            <a:extLst>
              <a:ext uri="{FF2B5EF4-FFF2-40B4-BE49-F238E27FC236}">
                <a16:creationId xmlns:a16="http://schemas.microsoft.com/office/drawing/2014/main" id="{AB0CEAAE-3B87-4F30-90C1-BDE6FF1B45A6}"/>
              </a:ext>
            </a:extLst>
          </p:cNvPr>
          <p:cNvSpPr txBox="1"/>
          <p:nvPr/>
        </p:nvSpPr>
        <p:spPr>
          <a:xfrm>
            <a:off x="4565711" y="1252674"/>
            <a:ext cx="2463540" cy="369332"/>
          </a:xfrm>
          <a:prstGeom prst="rect">
            <a:avLst/>
          </a:prstGeom>
          <a:noFill/>
        </p:spPr>
        <p:txBody>
          <a:bodyPr wrap="square" rtlCol="0">
            <a:spAutoFit/>
          </a:bodyPr>
          <a:lstStyle/>
          <a:p>
            <a:r>
              <a:rPr lang="en-US"/>
              <a:t>Shows cumulative flow</a:t>
            </a:r>
          </a:p>
        </p:txBody>
      </p:sp>
      <p:cxnSp>
        <p:nvCxnSpPr>
          <p:cNvPr id="37" name="Connector: Elbow 36">
            <a:extLst>
              <a:ext uri="{FF2B5EF4-FFF2-40B4-BE49-F238E27FC236}">
                <a16:creationId xmlns:a16="http://schemas.microsoft.com/office/drawing/2014/main" id="{137066A8-F692-4607-808E-34562A8ADA11}"/>
              </a:ext>
            </a:extLst>
          </p:cNvPr>
          <p:cNvCxnSpPr>
            <a:cxnSpLocks/>
          </p:cNvCxnSpPr>
          <p:nvPr/>
        </p:nvCxnSpPr>
        <p:spPr>
          <a:xfrm rot="16200000" flipV="1">
            <a:off x="5791064" y="1919787"/>
            <a:ext cx="433908" cy="175969"/>
          </a:xfrm>
          <a:prstGeom prst="bentConnector3">
            <a:avLst>
              <a:gd name="adj1" fmla="val 99968"/>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0EF96AB-1BBE-4815-824E-190404AA81DA}"/>
              </a:ext>
            </a:extLst>
          </p:cNvPr>
          <p:cNvCxnSpPr>
            <a:cxnSpLocks/>
          </p:cNvCxnSpPr>
          <p:nvPr/>
        </p:nvCxnSpPr>
        <p:spPr>
          <a:xfrm rot="16200000" flipV="1">
            <a:off x="6516580" y="1765973"/>
            <a:ext cx="735252" cy="182254"/>
          </a:xfrm>
          <a:prstGeom prst="bentConnector2">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9E1AA91-6C5A-49EF-BF74-DE282610160D}"/>
              </a:ext>
            </a:extLst>
          </p:cNvPr>
          <p:cNvSpPr/>
          <p:nvPr/>
        </p:nvSpPr>
        <p:spPr>
          <a:xfrm>
            <a:off x="5829300" y="2453054"/>
            <a:ext cx="659423" cy="290322"/>
          </a:xfrm>
          <a:prstGeom prst="ellipse">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E1CEB0D-831D-46F9-B16E-B157DACF8660}"/>
              </a:ext>
            </a:extLst>
          </p:cNvPr>
          <p:cNvCxnSpPr>
            <a:stCxn id="3" idx="2"/>
          </p:cNvCxnSpPr>
          <p:nvPr/>
        </p:nvCxnSpPr>
        <p:spPr>
          <a:xfrm flipH="1" flipV="1">
            <a:off x="5417270" y="2453054"/>
            <a:ext cx="412030" cy="145161"/>
          </a:xfrm>
          <a:prstGeom prst="line">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F57D1B-1D8E-48DD-BE69-4FCB463AB927}"/>
              </a:ext>
            </a:extLst>
          </p:cNvPr>
          <p:cNvSpPr txBox="1"/>
          <p:nvPr/>
        </p:nvSpPr>
        <p:spPr>
          <a:xfrm>
            <a:off x="3587753" y="2074995"/>
            <a:ext cx="2023877" cy="523220"/>
          </a:xfrm>
          <a:prstGeom prst="rect">
            <a:avLst/>
          </a:prstGeom>
          <a:noFill/>
        </p:spPr>
        <p:txBody>
          <a:bodyPr wrap="square" rtlCol="0">
            <a:spAutoFit/>
          </a:bodyPr>
          <a:lstStyle/>
          <a:p>
            <a:r>
              <a:rPr lang="en-US" sz="1400"/>
              <a:t>Select work item type (features/epics/stories)</a:t>
            </a:r>
          </a:p>
        </p:txBody>
      </p:sp>
      <p:sp>
        <p:nvSpPr>
          <p:cNvPr id="12" name="TextBox 11">
            <a:extLst>
              <a:ext uri="{FF2B5EF4-FFF2-40B4-BE49-F238E27FC236}">
                <a16:creationId xmlns:a16="http://schemas.microsoft.com/office/drawing/2014/main" id="{B3543D1E-7B06-497D-A181-1668105867F9}"/>
              </a:ext>
            </a:extLst>
          </p:cNvPr>
          <p:cNvSpPr txBox="1"/>
          <p:nvPr/>
        </p:nvSpPr>
        <p:spPr>
          <a:xfrm>
            <a:off x="9562607" y="5669453"/>
            <a:ext cx="2834854" cy="523220"/>
          </a:xfrm>
          <a:prstGeom prst="rect">
            <a:avLst/>
          </a:prstGeom>
          <a:noFill/>
        </p:spPr>
        <p:txBody>
          <a:bodyPr wrap="square" rtlCol="0">
            <a:spAutoFit/>
          </a:bodyPr>
          <a:lstStyle/>
          <a:p>
            <a:r>
              <a:rPr lang="en-US" sz="1400" b="1">
                <a:solidFill>
                  <a:srgbClr val="00B050"/>
                </a:solidFill>
              </a:rPr>
              <a:t>Stakeholder: Project admin, Team admin, Developer</a:t>
            </a:r>
          </a:p>
        </p:txBody>
      </p:sp>
    </p:spTree>
    <p:extLst>
      <p:ext uri="{BB962C8B-B14F-4D97-AF65-F5344CB8AC3E}">
        <p14:creationId xmlns:p14="http://schemas.microsoft.com/office/powerpoint/2010/main" val="19763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down)">
                                      <p:cBhvr>
                                        <p:cTn id="23" dur="500"/>
                                        <p:tgtEl>
                                          <p:spTgt spid="3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4" grpId="0"/>
      <p:bldP spid="35" grpId="0"/>
      <p:bldP spid="3"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0464E-0FE6-4A09-B8EE-1AEC67DEA640}"/>
              </a:ext>
            </a:extLst>
          </p:cNvPr>
          <p:cNvPicPr>
            <a:picLocks noChangeAspect="1"/>
          </p:cNvPicPr>
          <p:nvPr/>
        </p:nvPicPr>
        <p:blipFill>
          <a:blip r:embed="rId3"/>
          <a:stretch>
            <a:fillRect/>
          </a:stretch>
        </p:blipFill>
        <p:spPr>
          <a:xfrm>
            <a:off x="1899175" y="1109162"/>
            <a:ext cx="9610448" cy="4495735"/>
          </a:xfrm>
          <a:prstGeom prst="rect">
            <a:avLst/>
          </a:prstGeom>
        </p:spPr>
      </p:pic>
      <p:cxnSp>
        <p:nvCxnSpPr>
          <p:cNvPr id="6" name="Straight Connector 5">
            <a:extLst>
              <a:ext uri="{FF2B5EF4-FFF2-40B4-BE49-F238E27FC236}">
                <a16:creationId xmlns:a16="http://schemas.microsoft.com/office/drawing/2014/main" id="{EABC7080-FDE4-4541-B166-76815EE4CE83}"/>
              </a:ext>
            </a:extLst>
          </p:cNvPr>
          <p:cNvCxnSpPr>
            <a:cxnSpLocks/>
          </p:cNvCxnSpPr>
          <p:nvPr/>
        </p:nvCxnSpPr>
        <p:spPr>
          <a:xfrm flipV="1">
            <a:off x="2493861" y="1053995"/>
            <a:ext cx="0" cy="567309"/>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BCBC55-F8C5-452C-922F-6441E9A6E665}"/>
              </a:ext>
            </a:extLst>
          </p:cNvPr>
          <p:cNvSpPr txBox="1"/>
          <p:nvPr/>
        </p:nvSpPr>
        <p:spPr>
          <a:xfrm flipH="1">
            <a:off x="2262520" y="746218"/>
            <a:ext cx="2652511" cy="307777"/>
          </a:xfrm>
          <a:prstGeom prst="rect">
            <a:avLst/>
          </a:prstGeom>
          <a:noFill/>
        </p:spPr>
        <p:txBody>
          <a:bodyPr wrap="square" rtlCol="0">
            <a:spAutoFit/>
          </a:bodyPr>
          <a:lstStyle/>
          <a:p>
            <a:r>
              <a:rPr lang="en-US" sz="1400"/>
              <a:t>Assign work to teammates </a:t>
            </a:r>
          </a:p>
        </p:txBody>
      </p:sp>
      <p:cxnSp>
        <p:nvCxnSpPr>
          <p:cNvPr id="8" name="Straight Connector 7">
            <a:extLst>
              <a:ext uri="{FF2B5EF4-FFF2-40B4-BE49-F238E27FC236}">
                <a16:creationId xmlns:a16="http://schemas.microsoft.com/office/drawing/2014/main" id="{1E7C3BB3-9D3F-4A1B-8455-D928930D5621}"/>
              </a:ext>
            </a:extLst>
          </p:cNvPr>
          <p:cNvCxnSpPr>
            <a:cxnSpLocks/>
          </p:cNvCxnSpPr>
          <p:nvPr/>
        </p:nvCxnSpPr>
        <p:spPr>
          <a:xfrm flipV="1">
            <a:off x="4694420" y="945918"/>
            <a:ext cx="112138" cy="699338"/>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8A5C24-2B7D-4E36-8E78-509FDD7682D5}"/>
              </a:ext>
            </a:extLst>
          </p:cNvPr>
          <p:cNvCxnSpPr>
            <a:cxnSpLocks/>
          </p:cNvCxnSpPr>
          <p:nvPr/>
        </p:nvCxnSpPr>
        <p:spPr>
          <a:xfrm flipH="1" flipV="1">
            <a:off x="1460190" y="1207528"/>
            <a:ext cx="530552" cy="132419"/>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E3FF54-02DB-4A75-AFFF-139CB7F02F2E}"/>
              </a:ext>
            </a:extLst>
          </p:cNvPr>
          <p:cNvCxnSpPr>
            <a:cxnSpLocks/>
          </p:cNvCxnSpPr>
          <p:nvPr/>
        </p:nvCxnSpPr>
        <p:spPr>
          <a:xfrm>
            <a:off x="1544355" y="2773402"/>
            <a:ext cx="501053" cy="0"/>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F06061-8FF7-4099-A7E3-1BD611708D37}"/>
              </a:ext>
            </a:extLst>
          </p:cNvPr>
          <p:cNvSpPr txBox="1"/>
          <p:nvPr/>
        </p:nvSpPr>
        <p:spPr>
          <a:xfrm flipH="1">
            <a:off x="4692038" y="658307"/>
            <a:ext cx="2077758" cy="307777"/>
          </a:xfrm>
          <a:prstGeom prst="rect">
            <a:avLst/>
          </a:prstGeom>
          <a:noFill/>
        </p:spPr>
        <p:txBody>
          <a:bodyPr wrap="square" rtlCol="0">
            <a:spAutoFit/>
          </a:bodyPr>
          <a:lstStyle/>
          <a:p>
            <a:r>
              <a:rPr lang="en-US" sz="1400"/>
              <a:t>View/add comments</a:t>
            </a:r>
          </a:p>
        </p:txBody>
      </p:sp>
      <p:sp>
        <p:nvSpPr>
          <p:cNvPr id="18" name="TextBox 17">
            <a:extLst>
              <a:ext uri="{FF2B5EF4-FFF2-40B4-BE49-F238E27FC236}">
                <a16:creationId xmlns:a16="http://schemas.microsoft.com/office/drawing/2014/main" id="{37BE54F8-925B-458E-9976-65E602712628}"/>
              </a:ext>
            </a:extLst>
          </p:cNvPr>
          <p:cNvSpPr txBox="1"/>
          <p:nvPr/>
        </p:nvSpPr>
        <p:spPr>
          <a:xfrm>
            <a:off x="114719" y="1849955"/>
            <a:ext cx="1746613" cy="1384995"/>
          </a:xfrm>
          <a:prstGeom prst="rect">
            <a:avLst/>
          </a:prstGeom>
          <a:noFill/>
        </p:spPr>
        <p:txBody>
          <a:bodyPr wrap="square" rtlCol="0">
            <a:spAutoFit/>
          </a:bodyPr>
          <a:lstStyle/>
          <a:p>
            <a:r>
              <a:rPr lang="en-US" sz="1400"/>
              <a:t>Rich text toolbar appears when you once click inside the box to add a short description to the story</a:t>
            </a:r>
          </a:p>
        </p:txBody>
      </p:sp>
      <p:sp>
        <p:nvSpPr>
          <p:cNvPr id="21" name="TextBox 20">
            <a:extLst>
              <a:ext uri="{FF2B5EF4-FFF2-40B4-BE49-F238E27FC236}">
                <a16:creationId xmlns:a16="http://schemas.microsoft.com/office/drawing/2014/main" id="{8991F2D4-7A0F-4A4E-A891-6AAC52757ECF}"/>
              </a:ext>
            </a:extLst>
          </p:cNvPr>
          <p:cNvSpPr txBox="1"/>
          <p:nvPr/>
        </p:nvSpPr>
        <p:spPr>
          <a:xfrm>
            <a:off x="146085" y="3836709"/>
            <a:ext cx="2116435" cy="954107"/>
          </a:xfrm>
          <a:prstGeom prst="rect">
            <a:avLst/>
          </a:prstGeom>
          <a:noFill/>
        </p:spPr>
        <p:txBody>
          <a:bodyPr wrap="square" rtlCol="0">
            <a:spAutoFit/>
          </a:bodyPr>
          <a:lstStyle/>
          <a:p>
            <a:r>
              <a:rPr lang="en-US" sz="1400"/>
              <a:t>Each requirement will have a basic criteria which it should satisfy once deployed</a:t>
            </a:r>
          </a:p>
        </p:txBody>
      </p:sp>
      <p:cxnSp>
        <p:nvCxnSpPr>
          <p:cNvPr id="22" name="Straight Connector 21">
            <a:extLst>
              <a:ext uri="{FF2B5EF4-FFF2-40B4-BE49-F238E27FC236}">
                <a16:creationId xmlns:a16="http://schemas.microsoft.com/office/drawing/2014/main" id="{8D5A1407-F610-40FE-9B2E-31780C4D4B83}"/>
              </a:ext>
            </a:extLst>
          </p:cNvPr>
          <p:cNvCxnSpPr>
            <a:cxnSpLocks/>
          </p:cNvCxnSpPr>
          <p:nvPr/>
        </p:nvCxnSpPr>
        <p:spPr>
          <a:xfrm flipV="1">
            <a:off x="7077108" y="1053995"/>
            <a:ext cx="702787" cy="1719408"/>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14A856-D585-4365-90FF-07A064458C7A}"/>
              </a:ext>
            </a:extLst>
          </p:cNvPr>
          <p:cNvCxnSpPr>
            <a:cxnSpLocks/>
          </p:cNvCxnSpPr>
          <p:nvPr/>
        </p:nvCxnSpPr>
        <p:spPr>
          <a:xfrm>
            <a:off x="6486814" y="5246561"/>
            <a:ext cx="689984" cy="0"/>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A3233FF-3F5C-4C20-A665-C8EB1281F3C7}"/>
              </a:ext>
            </a:extLst>
          </p:cNvPr>
          <p:cNvSpPr txBox="1"/>
          <p:nvPr/>
        </p:nvSpPr>
        <p:spPr>
          <a:xfrm>
            <a:off x="7176798" y="5011512"/>
            <a:ext cx="3466218" cy="523220"/>
          </a:xfrm>
          <a:prstGeom prst="rect">
            <a:avLst/>
          </a:prstGeom>
          <a:noFill/>
        </p:spPr>
        <p:txBody>
          <a:bodyPr wrap="square" rtlCol="0">
            <a:spAutoFit/>
          </a:bodyPr>
          <a:lstStyle/>
          <a:p>
            <a:r>
              <a:rPr lang="en-US" sz="1400"/>
              <a:t>Add and review comments, use @ to pull someone into the discussion</a:t>
            </a:r>
          </a:p>
        </p:txBody>
      </p:sp>
      <p:sp>
        <p:nvSpPr>
          <p:cNvPr id="32" name="TextBox 31">
            <a:extLst>
              <a:ext uri="{FF2B5EF4-FFF2-40B4-BE49-F238E27FC236}">
                <a16:creationId xmlns:a16="http://schemas.microsoft.com/office/drawing/2014/main" id="{C130D901-F2A3-436F-BC80-716495A7EF05}"/>
              </a:ext>
            </a:extLst>
          </p:cNvPr>
          <p:cNvSpPr txBox="1"/>
          <p:nvPr/>
        </p:nvSpPr>
        <p:spPr>
          <a:xfrm>
            <a:off x="6825161" y="214327"/>
            <a:ext cx="3134925" cy="738664"/>
          </a:xfrm>
          <a:prstGeom prst="rect">
            <a:avLst/>
          </a:prstGeom>
          <a:noFill/>
        </p:spPr>
        <p:txBody>
          <a:bodyPr wrap="square" rtlCol="0">
            <a:spAutoFit/>
          </a:bodyPr>
          <a:lstStyle/>
          <a:p>
            <a:r>
              <a:rPr lang="en-US" sz="1400"/>
              <a:t>Used to estimate work, build velocity charts and forecast </a:t>
            </a:r>
            <a:r>
              <a:rPr lang="en-US" sz="1400">
                <a:solidFill>
                  <a:srgbClr val="00B050"/>
                </a:solidFill>
              </a:rPr>
              <a:t>(should be added only during sprint planning meeting)</a:t>
            </a:r>
          </a:p>
        </p:txBody>
      </p:sp>
      <p:sp>
        <p:nvSpPr>
          <p:cNvPr id="35" name="TextBox 34">
            <a:extLst>
              <a:ext uri="{FF2B5EF4-FFF2-40B4-BE49-F238E27FC236}">
                <a16:creationId xmlns:a16="http://schemas.microsoft.com/office/drawing/2014/main" id="{4D83E08C-B9D7-4831-B8A1-5E1A3483C766}"/>
              </a:ext>
            </a:extLst>
          </p:cNvPr>
          <p:cNvSpPr txBox="1"/>
          <p:nvPr/>
        </p:nvSpPr>
        <p:spPr>
          <a:xfrm flipH="1">
            <a:off x="45929" y="697520"/>
            <a:ext cx="2060398" cy="523220"/>
          </a:xfrm>
          <a:prstGeom prst="rect">
            <a:avLst/>
          </a:prstGeom>
          <a:noFill/>
        </p:spPr>
        <p:txBody>
          <a:bodyPr wrap="square" rtlCol="0">
            <a:spAutoFit/>
          </a:bodyPr>
          <a:lstStyle/>
          <a:p>
            <a:r>
              <a:rPr lang="en-US" sz="1400"/>
              <a:t>Unique identifier assigned by the system</a:t>
            </a:r>
          </a:p>
        </p:txBody>
      </p:sp>
      <p:sp>
        <p:nvSpPr>
          <p:cNvPr id="39" name="TextBox 38">
            <a:extLst>
              <a:ext uri="{FF2B5EF4-FFF2-40B4-BE49-F238E27FC236}">
                <a16:creationId xmlns:a16="http://schemas.microsoft.com/office/drawing/2014/main" id="{711C4F98-FB83-405B-A905-5AAC7A69B697}"/>
              </a:ext>
            </a:extLst>
          </p:cNvPr>
          <p:cNvSpPr txBox="1"/>
          <p:nvPr/>
        </p:nvSpPr>
        <p:spPr>
          <a:xfrm>
            <a:off x="10459630" y="638496"/>
            <a:ext cx="1594215" cy="523220"/>
          </a:xfrm>
          <a:prstGeom prst="rect">
            <a:avLst/>
          </a:prstGeom>
          <a:noFill/>
        </p:spPr>
        <p:txBody>
          <a:bodyPr wrap="square" rtlCol="0">
            <a:spAutoFit/>
          </a:bodyPr>
          <a:lstStyle/>
          <a:p>
            <a:r>
              <a:rPr lang="en-US" sz="1400"/>
              <a:t>Attach files to the work item</a:t>
            </a:r>
          </a:p>
        </p:txBody>
      </p:sp>
      <p:cxnSp>
        <p:nvCxnSpPr>
          <p:cNvPr id="40" name="Straight Connector 39">
            <a:extLst>
              <a:ext uri="{FF2B5EF4-FFF2-40B4-BE49-F238E27FC236}">
                <a16:creationId xmlns:a16="http://schemas.microsoft.com/office/drawing/2014/main" id="{1EC4EAA5-A833-41C8-A870-23F61D8D2F88}"/>
              </a:ext>
            </a:extLst>
          </p:cNvPr>
          <p:cNvCxnSpPr>
            <a:cxnSpLocks/>
          </p:cNvCxnSpPr>
          <p:nvPr/>
        </p:nvCxnSpPr>
        <p:spPr>
          <a:xfrm flipH="1" flipV="1">
            <a:off x="11256738" y="1098032"/>
            <a:ext cx="31131" cy="1145547"/>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78C44A-66B6-4FD7-ABC2-58FE5E258DDE}"/>
              </a:ext>
            </a:extLst>
          </p:cNvPr>
          <p:cNvCxnSpPr>
            <a:cxnSpLocks/>
          </p:cNvCxnSpPr>
          <p:nvPr/>
        </p:nvCxnSpPr>
        <p:spPr>
          <a:xfrm>
            <a:off x="9637669" y="3763064"/>
            <a:ext cx="881970" cy="4108"/>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10B379-E748-46FC-89CC-EEA6ED053CCF}"/>
              </a:ext>
            </a:extLst>
          </p:cNvPr>
          <p:cNvSpPr txBox="1"/>
          <p:nvPr/>
        </p:nvSpPr>
        <p:spPr>
          <a:xfrm>
            <a:off x="10513493" y="3485499"/>
            <a:ext cx="1121536" cy="523220"/>
          </a:xfrm>
          <a:prstGeom prst="rect">
            <a:avLst/>
          </a:prstGeom>
          <a:noFill/>
        </p:spPr>
        <p:txBody>
          <a:bodyPr wrap="square" rtlCol="0">
            <a:spAutoFit/>
          </a:bodyPr>
          <a:lstStyle/>
          <a:p>
            <a:r>
              <a:rPr lang="en-US" sz="1400"/>
              <a:t>Link a work item</a:t>
            </a:r>
          </a:p>
        </p:txBody>
      </p:sp>
      <p:sp>
        <p:nvSpPr>
          <p:cNvPr id="48" name="TextBox 47">
            <a:extLst>
              <a:ext uri="{FF2B5EF4-FFF2-40B4-BE49-F238E27FC236}">
                <a16:creationId xmlns:a16="http://schemas.microsoft.com/office/drawing/2014/main" id="{2E10B6E8-116C-48E4-B2D8-6887AA952660}"/>
              </a:ext>
            </a:extLst>
          </p:cNvPr>
          <p:cNvSpPr txBox="1"/>
          <p:nvPr/>
        </p:nvSpPr>
        <p:spPr>
          <a:xfrm>
            <a:off x="744446" y="59413"/>
            <a:ext cx="4621285" cy="461665"/>
          </a:xfrm>
          <a:prstGeom prst="rect">
            <a:avLst/>
          </a:prstGeom>
          <a:noFill/>
        </p:spPr>
        <p:txBody>
          <a:bodyPr wrap="square" rtlCol="0">
            <a:spAutoFit/>
          </a:bodyPr>
          <a:lstStyle/>
          <a:p>
            <a:r>
              <a:rPr lang="en-US" sz="2400"/>
              <a:t>Adding user Story Details</a:t>
            </a:r>
          </a:p>
        </p:txBody>
      </p:sp>
      <p:cxnSp>
        <p:nvCxnSpPr>
          <p:cNvPr id="50" name="Straight Connector 49">
            <a:extLst>
              <a:ext uri="{FF2B5EF4-FFF2-40B4-BE49-F238E27FC236}">
                <a16:creationId xmlns:a16="http://schemas.microsoft.com/office/drawing/2014/main" id="{A9DCC759-0F69-4E73-AACD-7A63E20AB882}"/>
              </a:ext>
            </a:extLst>
          </p:cNvPr>
          <p:cNvCxnSpPr>
            <a:cxnSpLocks/>
          </p:cNvCxnSpPr>
          <p:nvPr/>
        </p:nvCxnSpPr>
        <p:spPr>
          <a:xfrm flipV="1">
            <a:off x="5354999" y="1691329"/>
            <a:ext cx="270421" cy="1"/>
          </a:xfrm>
          <a:prstGeom prst="line">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20B6181-0E22-4B24-8AD3-E91642D07F82}"/>
              </a:ext>
            </a:extLst>
          </p:cNvPr>
          <p:cNvSpPr txBox="1"/>
          <p:nvPr/>
        </p:nvSpPr>
        <p:spPr>
          <a:xfrm>
            <a:off x="5617780" y="1400204"/>
            <a:ext cx="1719017" cy="738664"/>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Act as filters. Helps to classify and search all work items</a:t>
            </a:r>
          </a:p>
        </p:txBody>
      </p:sp>
      <p:cxnSp>
        <p:nvCxnSpPr>
          <p:cNvPr id="60" name="Connector: Elbow 59">
            <a:extLst>
              <a:ext uri="{FF2B5EF4-FFF2-40B4-BE49-F238E27FC236}">
                <a16:creationId xmlns:a16="http://schemas.microsoft.com/office/drawing/2014/main" id="{57DE49E1-56D5-43A1-A92D-0594E4AEC57E}"/>
              </a:ext>
            </a:extLst>
          </p:cNvPr>
          <p:cNvCxnSpPr>
            <a:cxnSpLocks/>
          </p:cNvCxnSpPr>
          <p:nvPr/>
        </p:nvCxnSpPr>
        <p:spPr>
          <a:xfrm rot="5400000" flipH="1" flipV="1">
            <a:off x="1504137" y="3525257"/>
            <a:ext cx="563266" cy="226813"/>
          </a:xfrm>
          <a:prstGeom prst="bentConnector2">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BB967B8-CCB1-4C4B-8988-E799B74FF376}"/>
              </a:ext>
            </a:extLst>
          </p:cNvPr>
          <p:cNvSpPr/>
          <p:nvPr/>
        </p:nvSpPr>
        <p:spPr>
          <a:xfrm>
            <a:off x="1899177" y="1849955"/>
            <a:ext cx="1230868" cy="553296"/>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4CF1D52-5B05-4101-BD4C-DDF9AD2D74D6}"/>
              </a:ext>
            </a:extLst>
          </p:cNvPr>
          <p:cNvSpPr txBox="1"/>
          <p:nvPr/>
        </p:nvSpPr>
        <p:spPr>
          <a:xfrm>
            <a:off x="548807" y="1416832"/>
            <a:ext cx="1230868" cy="307777"/>
          </a:xfrm>
          <a:prstGeom prst="rect">
            <a:avLst/>
          </a:prstGeom>
          <a:noFill/>
        </p:spPr>
        <p:txBody>
          <a:bodyPr wrap="square" rtlCol="0">
            <a:spAutoFit/>
          </a:bodyPr>
          <a:lstStyle/>
          <a:p>
            <a:r>
              <a:rPr lang="en-US" sz="1400"/>
              <a:t>Track progress</a:t>
            </a:r>
          </a:p>
        </p:txBody>
      </p:sp>
      <p:cxnSp>
        <p:nvCxnSpPr>
          <p:cNvPr id="30" name="Straight Connector 29">
            <a:extLst>
              <a:ext uri="{FF2B5EF4-FFF2-40B4-BE49-F238E27FC236}">
                <a16:creationId xmlns:a16="http://schemas.microsoft.com/office/drawing/2014/main" id="{CE3A5381-533D-4332-996C-F9E3ACC34C5C}"/>
              </a:ext>
            </a:extLst>
          </p:cNvPr>
          <p:cNvCxnSpPr>
            <a:cxnSpLocks/>
          </p:cNvCxnSpPr>
          <p:nvPr/>
        </p:nvCxnSpPr>
        <p:spPr>
          <a:xfrm>
            <a:off x="1582810" y="1670805"/>
            <a:ext cx="316367" cy="362565"/>
          </a:xfrm>
          <a:prstGeom prst="line">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E18693-E1E4-4AD5-8043-EBAE2A7F83B6}"/>
              </a:ext>
            </a:extLst>
          </p:cNvPr>
          <p:cNvCxnSpPr/>
          <p:nvPr/>
        </p:nvCxnSpPr>
        <p:spPr>
          <a:xfrm>
            <a:off x="7077108" y="3234950"/>
            <a:ext cx="351393" cy="0"/>
          </a:xfrm>
          <a:prstGeom prst="line">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F7A37B-B9DE-4D46-BD6C-853EDC335877}"/>
              </a:ext>
            </a:extLst>
          </p:cNvPr>
          <p:cNvSpPr txBox="1"/>
          <p:nvPr/>
        </p:nvSpPr>
        <p:spPr>
          <a:xfrm>
            <a:off x="7489905" y="2848586"/>
            <a:ext cx="1397977" cy="1384995"/>
          </a:xfrm>
          <a:prstGeom prst="rect">
            <a:avLst/>
          </a:prstGeom>
          <a:noFill/>
        </p:spPr>
        <p:txBody>
          <a:bodyPr wrap="square" rtlCol="0">
            <a:spAutoFit/>
          </a:bodyPr>
          <a:lstStyle/>
          <a:p>
            <a:r>
              <a:rPr lang="en-US" sz="1400"/>
              <a:t>subjective rating of the user story, feature, or requirement as it relates to the business</a:t>
            </a:r>
          </a:p>
        </p:txBody>
      </p:sp>
      <p:cxnSp>
        <p:nvCxnSpPr>
          <p:cNvPr id="20" name="Straight Connector 19">
            <a:extLst>
              <a:ext uri="{FF2B5EF4-FFF2-40B4-BE49-F238E27FC236}">
                <a16:creationId xmlns:a16="http://schemas.microsoft.com/office/drawing/2014/main" id="{77A9A0F5-FA0E-482E-B523-520B8B20565C}"/>
              </a:ext>
            </a:extLst>
          </p:cNvPr>
          <p:cNvCxnSpPr>
            <a:cxnSpLocks/>
          </p:cNvCxnSpPr>
          <p:nvPr/>
        </p:nvCxnSpPr>
        <p:spPr>
          <a:xfrm flipH="1" flipV="1">
            <a:off x="10163909" y="1508091"/>
            <a:ext cx="295722" cy="670225"/>
          </a:xfrm>
          <a:prstGeom prst="line">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E851B14-56CB-44A2-933A-C14931408BBD}"/>
              </a:ext>
            </a:extLst>
          </p:cNvPr>
          <p:cNvSpPr txBox="1"/>
          <p:nvPr/>
        </p:nvSpPr>
        <p:spPr>
          <a:xfrm>
            <a:off x="9525148" y="1246315"/>
            <a:ext cx="1594215" cy="307777"/>
          </a:xfrm>
          <a:prstGeom prst="rect">
            <a:avLst/>
          </a:prstGeom>
          <a:noFill/>
        </p:spPr>
        <p:txBody>
          <a:bodyPr wrap="square" rtlCol="0">
            <a:spAutoFit/>
          </a:bodyPr>
          <a:lstStyle/>
          <a:p>
            <a:r>
              <a:rPr lang="en-US" sz="1400"/>
              <a:t>Audit history</a:t>
            </a:r>
          </a:p>
        </p:txBody>
      </p:sp>
      <p:cxnSp>
        <p:nvCxnSpPr>
          <p:cNvPr id="31" name="Straight Arrow Connector 30">
            <a:extLst>
              <a:ext uri="{FF2B5EF4-FFF2-40B4-BE49-F238E27FC236}">
                <a16:creationId xmlns:a16="http://schemas.microsoft.com/office/drawing/2014/main" id="{2E162570-6154-4AD6-B683-38B8E566A385}"/>
              </a:ext>
            </a:extLst>
          </p:cNvPr>
          <p:cNvCxnSpPr>
            <a:stCxn id="46" idx="0"/>
          </p:cNvCxnSpPr>
          <p:nvPr/>
        </p:nvCxnSpPr>
        <p:spPr>
          <a:xfrm flipH="1" flipV="1">
            <a:off x="10990385" y="2403251"/>
            <a:ext cx="83876" cy="1082248"/>
          </a:xfrm>
          <a:prstGeom prst="straightConnector1">
            <a:avLst/>
          </a:prstGeom>
          <a:ln w="19050">
            <a:solidFill>
              <a:srgbClr val="CC0066"/>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0240C63-5CC1-483A-A1A5-F4E6C1CD9752}"/>
              </a:ext>
            </a:extLst>
          </p:cNvPr>
          <p:cNvCxnSpPr/>
          <p:nvPr/>
        </p:nvCxnSpPr>
        <p:spPr>
          <a:xfrm rot="10800000">
            <a:off x="6681952" y="3541083"/>
            <a:ext cx="1141703" cy="1090246"/>
          </a:xfrm>
          <a:prstGeom prst="bentConnector3">
            <a:avLst>
              <a:gd name="adj1" fmla="val 116999"/>
            </a:avLst>
          </a:prstGeom>
          <a:ln w="28575">
            <a:solidFill>
              <a:srgbClr val="CC006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3035F97-6376-4E01-B860-08B8DA74637D}"/>
              </a:ext>
            </a:extLst>
          </p:cNvPr>
          <p:cNvSpPr txBox="1"/>
          <p:nvPr/>
        </p:nvSpPr>
        <p:spPr>
          <a:xfrm>
            <a:off x="7769494" y="4387288"/>
            <a:ext cx="3326076" cy="523220"/>
          </a:xfrm>
          <a:prstGeom prst="rect">
            <a:avLst/>
          </a:prstGeom>
          <a:noFill/>
        </p:spPr>
        <p:txBody>
          <a:bodyPr wrap="square" rtlCol="0">
            <a:spAutoFit/>
          </a:bodyPr>
          <a:lstStyle/>
          <a:p>
            <a:r>
              <a:rPr lang="en-US" sz="1400"/>
              <a:t>rating of the relative uncertainty around the successful completion of a user story</a:t>
            </a:r>
          </a:p>
        </p:txBody>
      </p:sp>
      <p:sp>
        <p:nvSpPr>
          <p:cNvPr id="56" name="Rectangle 55">
            <a:extLst>
              <a:ext uri="{FF2B5EF4-FFF2-40B4-BE49-F238E27FC236}">
                <a16:creationId xmlns:a16="http://schemas.microsoft.com/office/drawing/2014/main" id="{18F206CC-6384-4C50-B871-D2C66E40EB9A}"/>
              </a:ext>
            </a:extLst>
          </p:cNvPr>
          <p:cNvSpPr/>
          <p:nvPr/>
        </p:nvSpPr>
        <p:spPr>
          <a:xfrm>
            <a:off x="279231" y="5801478"/>
            <a:ext cx="4054636" cy="307777"/>
          </a:xfrm>
          <a:prstGeom prst="rect">
            <a:avLst/>
          </a:prstGeom>
        </p:spPr>
        <p:txBody>
          <a:bodyPr wrap="none">
            <a:spAutoFit/>
          </a:bodyPr>
          <a:lstStyle/>
          <a:p>
            <a:r>
              <a:rPr lang="en-US" sz="1400" b="1" dirty="0">
                <a:solidFill>
                  <a:srgbClr val="00B050"/>
                </a:solidFill>
              </a:rPr>
              <a:t>Stakeholder: Project admin, Team admin, Developer</a:t>
            </a:r>
          </a:p>
        </p:txBody>
      </p:sp>
    </p:spTree>
    <p:extLst>
      <p:ext uri="{BB962C8B-B14F-4D97-AF65-F5344CB8AC3E}">
        <p14:creationId xmlns:p14="http://schemas.microsoft.com/office/powerpoint/2010/main" val="95012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barn(inVertical)">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20"/>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 grpId="0" animBg="1"/>
      <p:bldP spid="29" grpId="0"/>
      <p:bldP spid="17" grpId="0"/>
      <p:bldP spid="25"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641B6-3B2B-43F4-A5E3-D382F9E13397}"/>
              </a:ext>
            </a:extLst>
          </p:cNvPr>
          <p:cNvSpPr>
            <a:spLocks noGrp="1"/>
          </p:cNvSpPr>
          <p:nvPr>
            <p:ph type="body" sz="quarter" idx="11"/>
          </p:nvPr>
        </p:nvSpPr>
        <p:spPr>
          <a:xfrm>
            <a:off x="156747" y="463760"/>
            <a:ext cx="3595122" cy="752475"/>
          </a:xfrm>
        </p:spPr>
        <p:txBody>
          <a:bodyPr/>
          <a:lstStyle/>
          <a:p>
            <a:r>
              <a:rPr lang="en-US"/>
              <a:t>Add related work</a:t>
            </a:r>
          </a:p>
        </p:txBody>
      </p:sp>
      <p:pic>
        <p:nvPicPr>
          <p:cNvPr id="4" name="Picture 3">
            <a:extLst>
              <a:ext uri="{FF2B5EF4-FFF2-40B4-BE49-F238E27FC236}">
                <a16:creationId xmlns:a16="http://schemas.microsoft.com/office/drawing/2014/main" id="{26FC8041-117B-4651-B708-86DB2D9008E1}"/>
              </a:ext>
            </a:extLst>
          </p:cNvPr>
          <p:cNvPicPr>
            <a:picLocks noChangeAspect="1"/>
          </p:cNvPicPr>
          <p:nvPr/>
        </p:nvPicPr>
        <p:blipFill>
          <a:blip r:embed="rId2"/>
          <a:stretch>
            <a:fillRect/>
          </a:stretch>
        </p:blipFill>
        <p:spPr>
          <a:xfrm>
            <a:off x="3853524" y="463760"/>
            <a:ext cx="8338476" cy="4989645"/>
          </a:xfrm>
          <a:prstGeom prst="rect">
            <a:avLst/>
          </a:prstGeom>
        </p:spPr>
      </p:pic>
      <p:sp>
        <p:nvSpPr>
          <p:cNvPr id="5" name="TextBox 4">
            <a:extLst>
              <a:ext uri="{FF2B5EF4-FFF2-40B4-BE49-F238E27FC236}">
                <a16:creationId xmlns:a16="http://schemas.microsoft.com/office/drawing/2014/main" id="{7E5EDCE4-72E5-4F01-AE2E-C74A81183C08}"/>
              </a:ext>
            </a:extLst>
          </p:cNvPr>
          <p:cNvSpPr txBox="1"/>
          <p:nvPr/>
        </p:nvSpPr>
        <p:spPr>
          <a:xfrm>
            <a:off x="263114" y="1007299"/>
            <a:ext cx="3186260" cy="2677656"/>
          </a:xfrm>
          <a:prstGeom prst="rect">
            <a:avLst/>
          </a:prstGeom>
          <a:noFill/>
        </p:spPr>
        <p:txBody>
          <a:bodyPr wrap="square" rtlCol="0" anchor="t">
            <a:spAutoFit/>
          </a:bodyPr>
          <a:lstStyle/>
          <a:p>
            <a:pPr marL="342900" indent="-342900">
              <a:buFont typeface="Wingdings" panose="05000000000000000000" pitchFamily="2" charset="2"/>
              <a:buChar char="Ø"/>
            </a:pPr>
            <a:r>
              <a:rPr lang="en-US"/>
              <a:t>Add a link with the link type (example parent or child)</a:t>
            </a:r>
          </a:p>
          <a:p>
            <a:pPr marL="342900" indent="-342900">
              <a:buFont typeface="Wingdings" panose="05000000000000000000" pitchFamily="2" charset="2"/>
              <a:buChar char="Ø"/>
            </a:pPr>
            <a:r>
              <a:rPr lang="en-US"/>
              <a:t>Specify work item type, title and click on OK</a:t>
            </a:r>
            <a:endParaRPr lang="en-US">
              <a:cs typeface="Calibri"/>
            </a:endParaRPr>
          </a:p>
          <a:p>
            <a:pPr marL="342900" indent="-342900">
              <a:buFont typeface="Wingdings" panose="05000000000000000000" pitchFamily="2" charset="2"/>
              <a:buChar char="Ø"/>
            </a:pPr>
            <a:endParaRPr lang="en-US"/>
          </a:p>
          <a:p>
            <a:pPr marL="342900" indent="-342900">
              <a:buFont typeface="Wingdings" panose="05000000000000000000" pitchFamily="2" charset="2"/>
              <a:buChar char="Ø"/>
            </a:pPr>
            <a:endParaRPr lang="en-US"/>
          </a:p>
          <a:p>
            <a:pPr marL="285750" indent="-285750">
              <a:buFont typeface="Wingdings" panose="05000000000000000000" pitchFamily="2" charset="2"/>
              <a:buChar char="v"/>
            </a:pPr>
            <a:r>
              <a:rPr lang="en-US" sz="2000" b="1">
                <a:solidFill>
                  <a:srgbClr val="00B050"/>
                </a:solidFill>
              </a:rPr>
              <a:t>It is very important that there are no orphan User Stories and Tasks</a:t>
            </a:r>
            <a:endParaRPr lang="en-US" sz="2000" b="1">
              <a:solidFill>
                <a:srgbClr val="00B050"/>
              </a:solidFill>
              <a:cs typeface="Calibri"/>
            </a:endParaRPr>
          </a:p>
        </p:txBody>
      </p:sp>
      <p:pic>
        <p:nvPicPr>
          <p:cNvPr id="8" name="Picture 7">
            <a:extLst>
              <a:ext uri="{FF2B5EF4-FFF2-40B4-BE49-F238E27FC236}">
                <a16:creationId xmlns:a16="http://schemas.microsoft.com/office/drawing/2014/main" id="{2FF451B9-C7CA-405C-B9E8-94C25A8758B6}"/>
              </a:ext>
            </a:extLst>
          </p:cNvPr>
          <p:cNvPicPr>
            <a:picLocks noChangeAspect="1"/>
          </p:cNvPicPr>
          <p:nvPr/>
        </p:nvPicPr>
        <p:blipFill>
          <a:blip r:embed="rId3"/>
          <a:stretch>
            <a:fillRect/>
          </a:stretch>
        </p:blipFill>
        <p:spPr>
          <a:xfrm>
            <a:off x="333670" y="3820507"/>
            <a:ext cx="3420974" cy="2212648"/>
          </a:xfrm>
          <a:prstGeom prst="rect">
            <a:avLst/>
          </a:prstGeom>
        </p:spPr>
      </p:pic>
    </p:spTree>
    <p:extLst>
      <p:ext uri="{BB962C8B-B14F-4D97-AF65-F5344CB8AC3E}">
        <p14:creationId xmlns:p14="http://schemas.microsoft.com/office/powerpoint/2010/main" val="328293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9F0C3-E8A7-4EFB-A744-89435F049FE1}"/>
              </a:ext>
            </a:extLst>
          </p:cNvPr>
          <p:cNvSpPr>
            <a:spLocks noGrp="1"/>
          </p:cNvSpPr>
          <p:nvPr>
            <p:ph type="body" sz="quarter" idx="10"/>
          </p:nvPr>
        </p:nvSpPr>
        <p:spPr>
          <a:xfrm>
            <a:off x="534672" y="0"/>
            <a:ext cx="4377128" cy="482025"/>
          </a:xfrm>
        </p:spPr>
        <p:txBody>
          <a:bodyPr/>
          <a:lstStyle/>
          <a:p>
            <a:r>
              <a:rPr lang="en-US"/>
              <a:t>Agenda</a:t>
            </a:r>
          </a:p>
        </p:txBody>
      </p:sp>
      <p:sp>
        <p:nvSpPr>
          <p:cNvPr id="3" name="Text Placeholder 2">
            <a:extLst>
              <a:ext uri="{FF2B5EF4-FFF2-40B4-BE49-F238E27FC236}">
                <a16:creationId xmlns:a16="http://schemas.microsoft.com/office/drawing/2014/main" id="{0BF52C07-D187-4EBA-896E-A150E5E6E1EE}"/>
              </a:ext>
            </a:extLst>
          </p:cNvPr>
          <p:cNvSpPr>
            <a:spLocks noGrp="1"/>
          </p:cNvSpPr>
          <p:nvPr>
            <p:ph type="body" sz="quarter" idx="11"/>
          </p:nvPr>
        </p:nvSpPr>
        <p:spPr>
          <a:xfrm>
            <a:off x="700871" y="1122092"/>
            <a:ext cx="6220918" cy="4164608"/>
          </a:xfrm>
        </p:spPr>
        <p:txBody>
          <a:bodyPr/>
          <a:lstStyle/>
          <a:p>
            <a:pPr marL="342900" indent="-342900">
              <a:spcBef>
                <a:spcPts val="600"/>
              </a:spcBef>
              <a:buFont typeface="Wingdings" panose="05000000000000000000" pitchFamily="2" charset="2"/>
              <a:buChar char="Ø"/>
            </a:pPr>
            <a:r>
              <a:rPr lang="en-US" sz="2400"/>
              <a:t>What is DevOps? </a:t>
            </a:r>
          </a:p>
          <a:p>
            <a:pPr marL="342900" indent="-342900">
              <a:spcBef>
                <a:spcPts val="600"/>
              </a:spcBef>
              <a:buFont typeface="Wingdings" panose="05000000000000000000" pitchFamily="2" charset="2"/>
              <a:buChar char="Ø"/>
            </a:pPr>
            <a:r>
              <a:rPr lang="en-US" sz="2400"/>
              <a:t>Why DevOps culture is so important?</a:t>
            </a:r>
          </a:p>
          <a:p>
            <a:pPr marL="342900" indent="-342900">
              <a:spcBef>
                <a:spcPts val="600"/>
              </a:spcBef>
              <a:buFont typeface="Wingdings" panose="05000000000000000000" pitchFamily="2" charset="2"/>
              <a:buChar char="Ø"/>
            </a:pPr>
            <a:r>
              <a:rPr lang="en-US" sz="2400"/>
              <a:t>Why are Enterprises moving to DevOps?</a:t>
            </a:r>
          </a:p>
          <a:p>
            <a:pPr marL="342900" indent="-342900">
              <a:spcBef>
                <a:spcPts val="600"/>
              </a:spcBef>
              <a:buFont typeface="Wingdings" panose="05000000000000000000" pitchFamily="2" charset="2"/>
              <a:buChar char="Ø"/>
            </a:pPr>
            <a:r>
              <a:rPr lang="en-US" sz="2400"/>
              <a:t>What is Agile?</a:t>
            </a:r>
          </a:p>
          <a:p>
            <a:pPr marL="342900" indent="-342900">
              <a:spcBef>
                <a:spcPts val="600"/>
              </a:spcBef>
              <a:buFont typeface="Wingdings" panose="05000000000000000000" pitchFamily="2" charset="2"/>
              <a:buChar char="Ø"/>
            </a:pPr>
            <a:r>
              <a:rPr lang="en-US" sz="2400"/>
              <a:t>Azure DevOps</a:t>
            </a:r>
          </a:p>
          <a:p>
            <a:pPr marL="342900" indent="-342900">
              <a:spcBef>
                <a:spcPts val="600"/>
              </a:spcBef>
              <a:buFont typeface="Wingdings" panose="05000000000000000000" pitchFamily="2" charset="2"/>
              <a:buChar char="Ø"/>
            </a:pPr>
            <a:r>
              <a:rPr lang="en-US" sz="2400"/>
              <a:t>Getting started with Azure DevOps</a:t>
            </a:r>
          </a:p>
          <a:p>
            <a:endParaRPr lang="en-US"/>
          </a:p>
          <a:p>
            <a:endParaRPr lang="en-US"/>
          </a:p>
          <a:p>
            <a:pPr marL="342900" indent="-342900">
              <a:buFont typeface="Wingdings" panose="05000000000000000000" pitchFamily="2" charset="2"/>
              <a:buChar char="Ø"/>
            </a:pPr>
            <a:endParaRPr lang="en-US"/>
          </a:p>
          <a:p>
            <a:endParaRPr lang="en-US"/>
          </a:p>
        </p:txBody>
      </p:sp>
    </p:spTree>
    <p:extLst>
      <p:ext uri="{BB962C8B-B14F-4D97-AF65-F5344CB8AC3E}">
        <p14:creationId xmlns:p14="http://schemas.microsoft.com/office/powerpoint/2010/main" val="325056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5F02FA-F5E1-443D-94C3-9CAF5992AEE7}"/>
              </a:ext>
            </a:extLst>
          </p:cNvPr>
          <p:cNvSpPr>
            <a:spLocks noGrp="1"/>
          </p:cNvSpPr>
          <p:nvPr>
            <p:ph type="body" sz="quarter" idx="11"/>
          </p:nvPr>
        </p:nvSpPr>
        <p:spPr>
          <a:xfrm>
            <a:off x="399922" y="142631"/>
            <a:ext cx="4657209" cy="752475"/>
          </a:xfrm>
        </p:spPr>
        <p:txBody>
          <a:bodyPr/>
          <a:lstStyle/>
          <a:p>
            <a:r>
              <a:rPr lang="en-US"/>
              <a:t>Adding User story cont’d</a:t>
            </a:r>
          </a:p>
        </p:txBody>
      </p:sp>
      <p:sp>
        <p:nvSpPr>
          <p:cNvPr id="3" name="Text Placeholder 2">
            <a:extLst>
              <a:ext uri="{FF2B5EF4-FFF2-40B4-BE49-F238E27FC236}">
                <a16:creationId xmlns:a16="http://schemas.microsoft.com/office/drawing/2014/main" id="{E07F1583-C21A-4D85-83E1-B4F9988E4280}"/>
              </a:ext>
            </a:extLst>
          </p:cNvPr>
          <p:cNvSpPr>
            <a:spLocks noGrp="1"/>
          </p:cNvSpPr>
          <p:nvPr>
            <p:ph type="body" sz="quarter" idx="12"/>
          </p:nvPr>
        </p:nvSpPr>
        <p:spPr>
          <a:xfrm>
            <a:off x="497640" y="549249"/>
            <a:ext cx="11776513" cy="1179419"/>
          </a:xfrm>
        </p:spPr>
        <p:txBody>
          <a:bodyPr/>
          <a:lstStyle/>
          <a:p>
            <a:r>
              <a:rPr lang="en-US"/>
              <a:t>Lets look at the few important fields that help in better planning using Azure DevOps</a:t>
            </a:r>
          </a:p>
        </p:txBody>
      </p:sp>
      <p:sp>
        <p:nvSpPr>
          <p:cNvPr id="4" name="Oval 3">
            <a:extLst>
              <a:ext uri="{FF2B5EF4-FFF2-40B4-BE49-F238E27FC236}">
                <a16:creationId xmlns:a16="http://schemas.microsoft.com/office/drawing/2014/main" id="{CD7F5FD8-4954-4179-9FAB-55D5F16ECB6D}"/>
              </a:ext>
            </a:extLst>
          </p:cNvPr>
          <p:cNvSpPr/>
          <p:nvPr/>
        </p:nvSpPr>
        <p:spPr>
          <a:xfrm>
            <a:off x="243714" y="918373"/>
            <a:ext cx="3273186" cy="3001944"/>
          </a:xfrm>
          <a:prstGeom prst="ellipse">
            <a:avLst/>
          </a:prstGeom>
          <a:solidFill>
            <a:srgbClr val="CC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4A7E0C5-620B-4BAA-BD56-E921D1D4D132}"/>
              </a:ext>
            </a:extLst>
          </p:cNvPr>
          <p:cNvSpPr txBox="1"/>
          <p:nvPr/>
        </p:nvSpPr>
        <p:spPr>
          <a:xfrm>
            <a:off x="527560" y="1110015"/>
            <a:ext cx="2705493" cy="2954655"/>
          </a:xfrm>
          <a:prstGeom prst="rect">
            <a:avLst/>
          </a:prstGeom>
          <a:noFill/>
        </p:spPr>
        <p:txBody>
          <a:bodyPr wrap="square" rtlCol="0">
            <a:spAutoFit/>
          </a:bodyPr>
          <a:lstStyle/>
          <a:p>
            <a:r>
              <a:rPr lang="en-US">
                <a:solidFill>
                  <a:schemeClr val="bg1"/>
                </a:solidFill>
              </a:rPr>
              <a:t>    Acceptance Criteria</a:t>
            </a:r>
          </a:p>
          <a:p>
            <a:pPr marL="285750" indent="-285750">
              <a:buFont typeface="Wingdings" panose="05000000000000000000" pitchFamily="2" charset="2"/>
              <a:buChar char="ü"/>
            </a:pPr>
            <a:r>
              <a:rPr lang="en-US" sz="1400">
                <a:solidFill>
                  <a:schemeClr val="bg1"/>
                </a:solidFill>
              </a:rPr>
              <a:t>Defines what “done” means</a:t>
            </a:r>
          </a:p>
          <a:p>
            <a:pPr marL="285750" indent="-285750">
              <a:buFont typeface="Wingdings" panose="05000000000000000000" pitchFamily="2" charset="2"/>
              <a:buChar char="ü"/>
            </a:pPr>
            <a:r>
              <a:rPr lang="en-US" sz="1400">
                <a:solidFill>
                  <a:schemeClr val="bg1"/>
                </a:solidFill>
              </a:rPr>
              <a:t>Set of conditions used to verify if requirement is fully implemented</a:t>
            </a:r>
          </a:p>
          <a:p>
            <a:pPr marL="285750" indent="-285750">
              <a:buFont typeface="Wingdings" panose="05000000000000000000" pitchFamily="2" charset="2"/>
              <a:buChar char="ü"/>
            </a:pPr>
            <a:r>
              <a:rPr lang="en-US" sz="1400">
                <a:solidFill>
                  <a:schemeClr val="bg1"/>
                </a:solidFill>
              </a:rPr>
              <a:t>Clear acceptance criteria help with estimating and developing requirements with testing.</a:t>
            </a:r>
          </a:p>
          <a:p>
            <a:pPr marL="285750" indent="-285750">
              <a:buFont typeface="Wingdings" panose="05000000000000000000" pitchFamily="2" charset="2"/>
              <a:buChar char="ü"/>
            </a:pPr>
            <a:r>
              <a:rPr lang="en-US" sz="1400">
                <a:solidFill>
                  <a:schemeClr val="bg1"/>
                </a:solidFill>
                <a:sym typeface="Wingdings" panose="05000000000000000000" pitchFamily="2" charset="2"/>
              </a:rPr>
              <a:t>Help in understanding clients requirement better.</a:t>
            </a:r>
            <a:endParaRPr lang="en-US" sz="1400">
              <a:solidFill>
                <a:schemeClr val="bg1"/>
              </a:solidFill>
            </a:endParaRPr>
          </a:p>
          <a:p>
            <a:pPr marL="285750" indent="-285750">
              <a:buFont typeface="Wingdings" panose="05000000000000000000" pitchFamily="2" charset="2"/>
              <a:buChar char="ü"/>
            </a:pPr>
            <a:endParaRPr lang="en-US" sz="1400">
              <a:solidFill>
                <a:schemeClr val="bg1"/>
              </a:solidFill>
            </a:endParaRPr>
          </a:p>
          <a:p>
            <a:pPr marL="285750" indent="-285750">
              <a:buFont typeface="Wingdings" panose="05000000000000000000" pitchFamily="2" charset="2"/>
              <a:buChar char="ü"/>
            </a:pPr>
            <a:endParaRPr lang="en-US" sz="1400">
              <a:solidFill>
                <a:schemeClr val="bg1"/>
              </a:solidFill>
            </a:endParaRPr>
          </a:p>
        </p:txBody>
      </p:sp>
      <p:sp>
        <p:nvSpPr>
          <p:cNvPr id="13" name="Oval 12">
            <a:extLst>
              <a:ext uri="{FF2B5EF4-FFF2-40B4-BE49-F238E27FC236}">
                <a16:creationId xmlns:a16="http://schemas.microsoft.com/office/drawing/2014/main" id="{E842A33C-954B-498A-B19F-7990A54103A3}"/>
              </a:ext>
            </a:extLst>
          </p:cNvPr>
          <p:cNvSpPr/>
          <p:nvPr/>
        </p:nvSpPr>
        <p:spPr>
          <a:xfrm>
            <a:off x="3982467" y="853735"/>
            <a:ext cx="3841646" cy="2666743"/>
          </a:xfrm>
          <a:prstGeom prst="ellipse">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A5521CB-CFBE-4467-BA17-EE12D0BBB960}"/>
              </a:ext>
            </a:extLst>
          </p:cNvPr>
          <p:cNvSpPr txBox="1"/>
          <p:nvPr/>
        </p:nvSpPr>
        <p:spPr>
          <a:xfrm>
            <a:off x="4257276" y="1302054"/>
            <a:ext cx="3292027" cy="2308324"/>
          </a:xfrm>
          <a:prstGeom prst="rect">
            <a:avLst/>
          </a:prstGeom>
          <a:noFill/>
        </p:spPr>
        <p:txBody>
          <a:bodyPr wrap="square" rtlCol="0" anchor="t">
            <a:spAutoFit/>
          </a:bodyPr>
          <a:lstStyle/>
          <a:p>
            <a:r>
              <a:rPr lang="en-US"/>
              <a:t>       </a:t>
            </a:r>
            <a:r>
              <a:rPr lang="en-US">
                <a:solidFill>
                  <a:schemeClr val="bg1"/>
                </a:solidFill>
              </a:rPr>
              <a:t>Story Points(Sprint Planning)</a:t>
            </a:r>
          </a:p>
          <a:p>
            <a:pPr marL="285750" indent="-285750">
              <a:buFont typeface="Wingdings"/>
              <a:buChar char="ü"/>
            </a:pPr>
            <a:r>
              <a:rPr lang="en-US" sz="1400">
                <a:solidFill>
                  <a:schemeClr val="bg1"/>
                </a:solidFill>
                <a:ea typeface="+mn-lt"/>
                <a:cs typeface="+mn-lt"/>
              </a:rPr>
              <a:t>Provides enough details for estimating how much work will be required to implement the story.</a:t>
            </a:r>
            <a:endParaRPr lang="en-US" sz="1400">
              <a:solidFill>
                <a:schemeClr val="bg1"/>
              </a:solidFill>
              <a:cs typeface="Calibri" panose="020F0502020204030204"/>
            </a:endParaRPr>
          </a:p>
          <a:p>
            <a:pPr marL="285750" indent="-285750">
              <a:buFont typeface="Wingdings" panose="05000000000000000000" pitchFamily="2" charset="2"/>
              <a:buChar char="ü"/>
            </a:pPr>
            <a:r>
              <a:rPr lang="en-US" sz="1400">
                <a:solidFill>
                  <a:schemeClr val="bg1"/>
                </a:solidFill>
              </a:rPr>
              <a:t>Estimates the effort and work to deliver the highest priority items.</a:t>
            </a:r>
            <a:endParaRPr lang="en-US" sz="1400">
              <a:solidFill>
                <a:schemeClr val="bg1"/>
              </a:solidFill>
              <a:cs typeface="Calibri"/>
            </a:endParaRPr>
          </a:p>
          <a:p>
            <a:pPr marL="285750" indent="-285750">
              <a:buFont typeface="Wingdings" panose="05000000000000000000" pitchFamily="2" charset="2"/>
              <a:buChar char="ü"/>
            </a:pPr>
            <a:r>
              <a:rPr lang="en-US" sz="1400">
                <a:solidFill>
                  <a:schemeClr val="bg1"/>
                </a:solidFill>
              </a:rPr>
              <a:t>Used for forecast feature and velocity charts to estimate future work</a:t>
            </a:r>
            <a:endParaRPr lang="en-US" sz="1400">
              <a:solidFill>
                <a:schemeClr val="bg1"/>
              </a:solidFill>
              <a:cs typeface="Calibri"/>
            </a:endParaRPr>
          </a:p>
          <a:p>
            <a:pPr marL="285750" indent="-285750">
              <a:buFont typeface="Wingdings" panose="05000000000000000000" pitchFamily="2" charset="2"/>
              <a:buChar char="ü"/>
            </a:pPr>
            <a:endParaRPr lang="en-US" sz="1400"/>
          </a:p>
          <a:p>
            <a:pPr marL="285750" indent="-285750">
              <a:buFont typeface="Wingdings" panose="05000000000000000000" pitchFamily="2" charset="2"/>
              <a:buChar char="ü"/>
            </a:pPr>
            <a:endParaRPr lang="en-US" sz="1400"/>
          </a:p>
        </p:txBody>
      </p:sp>
      <p:sp>
        <p:nvSpPr>
          <p:cNvPr id="23" name="Oval 22">
            <a:extLst>
              <a:ext uri="{FF2B5EF4-FFF2-40B4-BE49-F238E27FC236}">
                <a16:creationId xmlns:a16="http://schemas.microsoft.com/office/drawing/2014/main" id="{8EFB385C-D2B4-49A6-943F-A402B0DB45BC}"/>
              </a:ext>
            </a:extLst>
          </p:cNvPr>
          <p:cNvSpPr/>
          <p:nvPr/>
        </p:nvSpPr>
        <p:spPr>
          <a:xfrm>
            <a:off x="1752144" y="3878169"/>
            <a:ext cx="2534839" cy="2162146"/>
          </a:xfrm>
          <a:prstGeom prst="ellipse">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620C076-635D-4AB5-9DB2-49725EB9E65F}"/>
              </a:ext>
            </a:extLst>
          </p:cNvPr>
          <p:cNvSpPr txBox="1"/>
          <p:nvPr/>
        </p:nvSpPr>
        <p:spPr>
          <a:xfrm>
            <a:off x="1880307" y="4135226"/>
            <a:ext cx="2278511" cy="1661993"/>
          </a:xfrm>
          <a:prstGeom prst="rect">
            <a:avLst/>
          </a:prstGeom>
          <a:noFill/>
        </p:spPr>
        <p:txBody>
          <a:bodyPr wrap="square" rtlCol="0">
            <a:spAutoFit/>
          </a:bodyPr>
          <a:lstStyle/>
          <a:p>
            <a:r>
              <a:rPr lang="en-US">
                <a:solidFill>
                  <a:schemeClr val="bg1"/>
                </a:solidFill>
              </a:rPr>
              <a:t>       Discussions</a:t>
            </a:r>
          </a:p>
          <a:p>
            <a:pPr marL="285750" indent="-285750">
              <a:buFont typeface="Wingdings" panose="05000000000000000000" pitchFamily="2" charset="2"/>
              <a:buChar char="ü"/>
            </a:pPr>
            <a:r>
              <a:rPr lang="en-US" sz="1400">
                <a:solidFill>
                  <a:schemeClr val="bg1"/>
                </a:solidFill>
              </a:rPr>
              <a:t>@ </a:t>
            </a:r>
            <a:r>
              <a:rPr lang="en-US" sz="1400">
                <a:solidFill>
                  <a:schemeClr val="bg1"/>
                </a:solidFill>
                <a:sym typeface="Wingdings" panose="05000000000000000000" pitchFamily="2" charset="2"/>
              </a:rPr>
              <a:t> add team member or a team</a:t>
            </a:r>
          </a:p>
          <a:p>
            <a:pPr marL="285750" indent="-285750">
              <a:buFont typeface="Wingdings" panose="05000000000000000000" pitchFamily="2" charset="2"/>
              <a:buChar char="ü"/>
            </a:pPr>
            <a:r>
              <a:rPr lang="en-US" sz="1400">
                <a:solidFill>
                  <a:schemeClr val="bg1"/>
                </a:solidFill>
                <a:sym typeface="Wingdings" panose="05000000000000000000" pitchFamily="2" charset="2"/>
              </a:rPr>
              <a:t>#  link a work item</a:t>
            </a:r>
          </a:p>
          <a:p>
            <a:pPr marL="285750" indent="-285750">
              <a:buFont typeface="Wingdings" panose="05000000000000000000" pitchFamily="2" charset="2"/>
              <a:buChar char="ü"/>
            </a:pPr>
            <a:r>
              <a:rPr lang="en-US" sz="1400">
                <a:solidFill>
                  <a:schemeClr val="bg1"/>
                </a:solidFill>
                <a:sym typeface="Wingdings" panose="05000000000000000000" pitchFamily="2" charset="2"/>
              </a:rPr>
              <a:t>!  link a pull request</a:t>
            </a:r>
          </a:p>
          <a:p>
            <a:pPr marL="285750" indent="-285750">
              <a:buFont typeface="Wingdings" panose="05000000000000000000" pitchFamily="2" charset="2"/>
              <a:buChar char="ü"/>
            </a:pPr>
            <a:r>
              <a:rPr lang="en-US" sz="1400">
                <a:solidFill>
                  <a:schemeClr val="bg1"/>
                </a:solidFill>
                <a:sym typeface="Wingdings" panose="05000000000000000000" pitchFamily="2" charset="2"/>
              </a:rPr>
              <a:t>Get updates about the work being performed</a:t>
            </a:r>
          </a:p>
        </p:txBody>
      </p:sp>
      <p:sp>
        <p:nvSpPr>
          <p:cNvPr id="28" name="Oval 27">
            <a:extLst>
              <a:ext uri="{FF2B5EF4-FFF2-40B4-BE49-F238E27FC236}">
                <a16:creationId xmlns:a16="http://schemas.microsoft.com/office/drawing/2014/main" id="{25D07DC6-6F14-46FF-B4F7-0E87D1463381}"/>
              </a:ext>
            </a:extLst>
          </p:cNvPr>
          <p:cNvSpPr/>
          <p:nvPr/>
        </p:nvSpPr>
        <p:spPr>
          <a:xfrm>
            <a:off x="8348071" y="918780"/>
            <a:ext cx="3574419" cy="2614052"/>
          </a:xfrm>
          <a:prstGeom prst="ellipse">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1E51781-B18E-4A7E-8853-215A1F606CFF}"/>
              </a:ext>
            </a:extLst>
          </p:cNvPr>
          <p:cNvSpPr txBox="1"/>
          <p:nvPr/>
        </p:nvSpPr>
        <p:spPr>
          <a:xfrm>
            <a:off x="8846705" y="916721"/>
            <a:ext cx="2801413" cy="2431435"/>
          </a:xfrm>
          <a:prstGeom prst="rect">
            <a:avLst/>
          </a:prstGeom>
          <a:noFill/>
        </p:spPr>
        <p:txBody>
          <a:bodyPr wrap="square" rtlCol="0" anchor="t">
            <a:spAutoFit/>
          </a:bodyPr>
          <a:lstStyle/>
          <a:p>
            <a:r>
              <a:rPr lang="en-US"/>
              <a:t>           </a:t>
            </a:r>
          </a:p>
          <a:p>
            <a:pPr algn="ctr"/>
            <a:r>
              <a:rPr lang="en-US">
                <a:solidFill>
                  <a:schemeClr val="bg1"/>
                </a:solidFill>
              </a:rPr>
              <a:t>Description</a:t>
            </a:r>
            <a:endParaRPr lang="en-US">
              <a:solidFill>
                <a:schemeClr val="bg1"/>
              </a:solidFill>
              <a:cs typeface="Calibri" panose="020F0502020204030204"/>
            </a:endParaRPr>
          </a:p>
          <a:p>
            <a:endParaRPr lang="en-US" sz="1400">
              <a:solidFill>
                <a:schemeClr val="bg1"/>
              </a:solidFill>
              <a:cs typeface="Calibri"/>
            </a:endParaRPr>
          </a:p>
          <a:p>
            <a:pPr marL="285750" indent="-285750">
              <a:buFont typeface="Wingdings" panose="05000000000000000000" pitchFamily="2" charset="2"/>
              <a:buChar char="ü"/>
            </a:pPr>
            <a:r>
              <a:rPr lang="en-US" sz="1400">
                <a:solidFill>
                  <a:schemeClr val="bg1"/>
                </a:solidFill>
              </a:rPr>
              <a:t>Focusses on who the feature is for, what users want to accomplish, and why</a:t>
            </a:r>
            <a:endParaRPr lang="en-US" sz="1400">
              <a:solidFill>
                <a:schemeClr val="bg1"/>
              </a:solidFill>
              <a:cs typeface="Calibri"/>
            </a:endParaRPr>
          </a:p>
          <a:p>
            <a:pPr marL="285750" indent="-285750">
              <a:buFont typeface="Wingdings" panose="05000000000000000000" pitchFamily="2" charset="2"/>
              <a:buChar char="ü"/>
            </a:pPr>
            <a:r>
              <a:rPr lang="en-US" sz="1400">
                <a:solidFill>
                  <a:schemeClr val="bg1"/>
                </a:solidFill>
              </a:rPr>
              <a:t>Based on this field team will write tasks and test cases to implement the story.</a:t>
            </a:r>
            <a:endParaRPr lang="en-US" sz="1400">
              <a:solidFill>
                <a:schemeClr val="bg1"/>
              </a:solidFill>
              <a:cs typeface="Calibri"/>
            </a:endParaRPr>
          </a:p>
          <a:p>
            <a:pPr marL="285750" indent="-285750">
              <a:buFont typeface="Wingdings" panose="05000000000000000000" pitchFamily="2" charset="2"/>
              <a:buChar char="ü"/>
            </a:pPr>
            <a:endParaRPr lang="en-US"/>
          </a:p>
        </p:txBody>
      </p:sp>
      <p:sp>
        <p:nvSpPr>
          <p:cNvPr id="32" name="Oval 31">
            <a:extLst>
              <a:ext uri="{FF2B5EF4-FFF2-40B4-BE49-F238E27FC236}">
                <a16:creationId xmlns:a16="http://schemas.microsoft.com/office/drawing/2014/main" id="{EA34D224-BA0A-42E8-BF94-5880D3463C10}"/>
              </a:ext>
            </a:extLst>
          </p:cNvPr>
          <p:cNvSpPr/>
          <p:nvPr/>
        </p:nvSpPr>
        <p:spPr>
          <a:xfrm>
            <a:off x="8783362" y="3656557"/>
            <a:ext cx="2866647" cy="2246674"/>
          </a:xfrm>
          <a:prstGeom prst="ellipse">
            <a:avLst/>
          </a:prstGeom>
          <a:solidFill>
            <a:srgbClr val="F117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D48B84A-83DC-463F-AB9E-8E06539712FA}"/>
              </a:ext>
            </a:extLst>
          </p:cNvPr>
          <p:cNvSpPr txBox="1"/>
          <p:nvPr/>
        </p:nvSpPr>
        <p:spPr>
          <a:xfrm>
            <a:off x="9260633" y="3819728"/>
            <a:ext cx="2065302" cy="1877437"/>
          </a:xfrm>
          <a:prstGeom prst="rect">
            <a:avLst/>
          </a:prstGeom>
          <a:noFill/>
        </p:spPr>
        <p:txBody>
          <a:bodyPr wrap="square" rtlCol="0">
            <a:spAutoFit/>
          </a:bodyPr>
          <a:lstStyle/>
          <a:p>
            <a:r>
              <a:rPr lang="en-US">
                <a:solidFill>
                  <a:schemeClr val="bg1"/>
                </a:solidFill>
              </a:rPr>
              <a:t>Area and iteration</a:t>
            </a:r>
          </a:p>
          <a:p>
            <a:pPr marL="285750" indent="-285750">
              <a:buFont typeface="Wingdings" panose="05000000000000000000" pitchFamily="2" charset="2"/>
              <a:buChar char="ü"/>
            </a:pPr>
            <a:r>
              <a:rPr lang="en-US" sz="1400">
                <a:solidFill>
                  <a:schemeClr val="bg1"/>
                </a:solidFill>
              </a:rPr>
              <a:t>Area paths allow you to group work items by team, product, or feature area. </a:t>
            </a:r>
          </a:p>
          <a:p>
            <a:pPr marL="285750" indent="-285750">
              <a:buFont typeface="Wingdings" panose="05000000000000000000" pitchFamily="2" charset="2"/>
              <a:buChar char="ü"/>
            </a:pPr>
            <a:r>
              <a:rPr lang="en-US" sz="1400">
                <a:solidFill>
                  <a:schemeClr val="bg1"/>
                </a:solidFill>
              </a:rPr>
              <a:t>Iteration paths allow you to group work into sprints</a:t>
            </a:r>
          </a:p>
        </p:txBody>
      </p:sp>
      <p:sp>
        <p:nvSpPr>
          <p:cNvPr id="36" name="Oval 35">
            <a:extLst>
              <a:ext uri="{FF2B5EF4-FFF2-40B4-BE49-F238E27FC236}">
                <a16:creationId xmlns:a16="http://schemas.microsoft.com/office/drawing/2014/main" id="{2D1ACFCD-A13B-45FB-BE48-E488A71C70DA}"/>
              </a:ext>
            </a:extLst>
          </p:cNvPr>
          <p:cNvSpPr/>
          <p:nvPr/>
        </p:nvSpPr>
        <p:spPr>
          <a:xfrm>
            <a:off x="4566382" y="3556455"/>
            <a:ext cx="3739082" cy="2545237"/>
          </a:xfrm>
          <a:prstGeom prst="ellipse">
            <a:avLst/>
          </a:prstGeom>
          <a:solidFill>
            <a:srgbClr val="9B15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2919468-765A-4B48-BCC0-668D1B3230E0}"/>
              </a:ext>
            </a:extLst>
          </p:cNvPr>
          <p:cNvSpPr txBox="1"/>
          <p:nvPr/>
        </p:nvSpPr>
        <p:spPr>
          <a:xfrm>
            <a:off x="4863657" y="3767688"/>
            <a:ext cx="3622431" cy="2154436"/>
          </a:xfrm>
          <a:prstGeom prst="rect">
            <a:avLst/>
          </a:prstGeom>
          <a:noFill/>
        </p:spPr>
        <p:txBody>
          <a:bodyPr wrap="square" rtlCol="0">
            <a:spAutoFit/>
          </a:bodyPr>
          <a:lstStyle/>
          <a:p>
            <a:r>
              <a:rPr lang="en-US" sz="1400">
                <a:solidFill>
                  <a:schemeClr val="bg1"/>
                </a:solidFill>
              </a:rPr>
              <a:t>	        </a:t>
            </a:r>
            <a:r>
              <a:rPr lang="en-US">
                <a:solidFill>
                  <a:schemeClr val="bg1"/>
                </a:solidFill>
              </a:rPr>
              <a:t>Priority</a:t>
            </a:r>
          </a:p>
          <a:p>
            <a:r>
              <a:rPr lang="en-US" sz="1400">
                <a:solidFill>
                  <a:schemeClr val="bg1"/>
                </a:solidFill>
              </a:rPr>
              <a:t>It can be decided based on 3 points:</a:t>
            </a:r>
          </a:p>
          <a:p>
            <a:r>
              <a:rPr lang="en-US" sz="1400" b="1">
                <a:solidFill>
                  <a:schemeClr val="bg1"/>
                </a:solidFill>
              </a:rPr>
              <a:t>1</a:t>
            </a:r>
            <a:r>
              <a:rPr lang="en-US" sz="1400">
                <a:solidFill>
                  <a:schemeClr val="bg1"/>
                </a:solidFill>
              </a:rPr>
              <a:t>: Product cannot ship without the feature.</a:t>
            </a:r>
          </a:p>
          <a:p>
            <a:r>
              <a:rPr lang="en-US" sz="1400" b="1">
                <a:solidFill>
                  <a:schemeClr val="bg1"/>
                </a:solidFill>
              </a:rPr>
              <a:t>2</a:t>
            </a:r>
            <a:r>
              <a:rPr lang="en-US" sz="1400">
                <a:solidFill>
                  <a:schemeClr val="bg1"/>
                </a:solidFill>
              </a:rPr>
              <a:t>: Product cannot ship without the feature, </a:t>
            </a:r>
          </a:p>
          <a:p>
            <a:r>
              <a:rPr lang="en-US" sz="1400">
                <a:solidFill>
                  <a:schemeClr val="bg1"/>
                </a:solidFill>
              </a:rPr>
              <a:t>but it doesn't have to be addressed immediately.</a:t>
            </a:r>
          </a:p>
          <a:p>
            <a:r>
              <a:rPr lang="en-US" sz="1400" b="1">
                <a:solidFill>
                  <a:schemeClr val="bg1"/>
                </a:solidFill>
              </a:rPr>
              <a:t>3</a:t>
            </a:r>
            <a:r>
              <a:rPr lang="en-US" sz="1400">
                <a:solidFill>
                  <a:schemeClr val="bg1"/>
                </a:solidFill>
              </a:rPr>
              <a:t>: Implementation of the feature is optional based on resources, time, and risk.</a:t>
            </a:r>
          </a:p>
          <a:p>
            <a:endParaRPr lang="en-US"/>
          </a:p>
        </p:txBody>
      </p:sp>
    </p:spTree>
    <p:extLst>
      <p:ext uri="{BB962C8B-B14F-4D97-AF65-F5344CB8AC3E}">
        <p14:creationId xmlns:p14="http://schemas.microsoft.com/office/powerpoint/2010/main" val="394292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down)">
                                      <p:cBhvr>
                                        <p:cTn id="29" dur="500"/>
                                        <p:tgtEl>
                                          <p:spTgt spid="36"/>
                                        </p:tgtEl>
                                      </p:cBhvr>
                                    </p:animEffect>
                                  </p:childTnLst>
                                </p:cTn>
                              </p:par>
                            </p:childTnLst>
                          </p:cTn>
                        </p:par>
                        <p:par>
                          <p:cTn id="30" fill="hold">
                            <p:stCondLst>
                              <p:cond delay="2500"/>
                            </p:stCondLst>
                            <p:childTnLst>
                              <p:par>
                                <p:cTn id="31" presetID="2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23" grpId="0" animBg="1"/>
      <p:bldP spid="24" grpId="0"/>
      <p:bldP spid="28" grpId="0" animBg="1"/>
      <p:bldP spid="29" grpId="0"/>
      <p:bldP spid="32"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02D26A-7EEF-4A98-809B-BE28C598AECB}"/>
              </a:ext>
            </a:extLst>
          </p:cNvPr>
          <p:cNvSpPr>
            <a:spLocks noGrp="1"/>
          </p:cNvSpPr>
          <p:nvPr>
            <p:ph type="body" sz="quarter" idx="12"/>
          </p:nvPr>
        </p:nvSpPr>
        <p:spPr>
          <a:xfrm>
            <a:off x="609232" y="338297"/>
            <a:ext cx="5612459" cy="519542"/>
          </a:xfrm>
        </p:spPr>
        <p:txBody>
          <a:bodyPr/>
          <a:lstStyle/>
          <a:p>
            <a:r>
              <a:rPr lang="en-US" sz="2800"/>
              <a:t>Boards view based on work items</a:t>
            </a:r>
          </a:p>
        </p:txBody>
      </p:sp>
      <p:pic>
        <p:nvPicPr>
          <p:cNvPr id="4" name="Picture 3">
            <a:extLst>
              <a:ext uri="{FF2B5EF4-FFF2-40B4-BE49-F238E27FC236}">
                <a16:creationId xmlns:a16="http://schemas.microsoft.com/office/drawing/2014/main" id="{2B821BDE-0E80-452E-A58A-C0ABD7DA1E6B}"/>
              </a:ext>
            </a:extLst>
          </p:cNvPr>
          <p:cNvPicPr>
            <a:picLocks noChangeAspect="1"/>
          </p:cNvPicPr>
          <p:nvPr/>
        </p:nvPicPr>
        <p:blipFill>
          <a:blip r:embed="rId2"/>
          <a:stretch>
            <a:fillRect/>
          </a:stretch>
        </p:blipFill>
        <p:spPr>
          <a:xfrm>
            <a:off x="1414332" y="1035880"/>
            <a:ext cx="9586748" cy="5164970"/>
          </a:xfrm>
          <a:prstGeom prst="rect">
            <a:avLst/>
          </a:prstGeom>
        </p:spPr>
      </p:pic>
      <p:cxnSp>
        <p:nvCxnSpPr>
          <p:cNvPr id="6" name="Straight Arrow Connector 5">
            <a:extLst>
              <a:ext uri="{FF2B5EF4-FFF2-40B4-BE49-F238E27FC236}">
                <a16:creationId xmlns:a16="http://schemas.microsoft.com/office/drawing/2014/main" id="{EDC51DFA-A6CB-4042-8058-CD6138AE0A5E}"/>
              </a:ext>
            </a:extLst>
          </p:cNvPr>
          <p:cNvCxnSpPr>
            <a:cxnSpLocks/>
          </p:cNvCxnSpPr>
          <p:nvPr/>
        </p:nvCxnSpPr>
        <p:spPr>
          <a:xfrm flipH="1">
            <a:off x="1008668" y="2846895"/>
            <a:ext cx="527902" cy="0"/>
          </a:xfrm>
          <a:prstGeom prst="straightConnector1">
            <a:avLst/>
          </a:prstGeom>
          <a:ln w="28575">
            <a:solidFill>
              <a:srgbClr val="D10B8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E0C18BD-94E2-4E04-B10C-5F6204B62CE8}"/>
              </a:ext>
            </a:extLst>
          </p:cNvPr>
          <p:cNvSpPr/>
          <p:nvPr/>
        </p:nvSpPr>
        <p:spPr>
          <a:xfrm>
            <a:off x="1536570" y="2648932"/>
            <a:ext cx="395925" cy="358219"/>
          </a:xfrm>
          <a:prstGeom prst="ellipse">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FA41E-3691-42A8-A73C-C33264D71FC4}"/>
              </a:ext>
            </a:extLst>
          </p:cNvPr>
          <p:cNvSpPr txBox="1"/>
          <p:nvPr/>
        </p:nvSpPr>
        <p:spPr>
          <a:xfrm>
            <a:off x="10686" y="2662229"/>
            <a:ext cx="1065540" cy="369332"/>
          </a:xfrm>
          <a:prstGeom prst="rect">
            <a:avLst/>
          </a:prstGeom>
          <a:noFill/>
        </p:spPr>
        <p:txBody>
          <a:bodyPr wrap="square" rtlCol="0">
            <a:spAutoFit/>
          </a:bodyPr>
          <a:lstStyle/>
          <a:p>
            <a:r>
              <a:rPr lang="en-US"/>
              <a:t>Feature</a:t>
            </a:r>
          </a:p>
        </p:txBody>
      </p:sp>
      <p:sp>
        <p:nvSpPr>
          <p:cNvPr id="10" name="Oval 9">
            <a:extLst>
              <a:ext uri="{FF2B5EF4-FFF2-40B4-BE49-F238E27FC236}">
                <a16:creationId xmlns:a16="http://schemas.microsoft.com/office/drawing/2014/main" id="{5FF4256B-AC76-4472-B345-FCAC1D0BAE71}"/>
              </a:ext>
            </a:extLst>
          </p:cNvPr>
          <p:cNvSpPr/>
          <p:nvPr/>
        </p:nvSpPr>
        <p:spPr>
          <a:xfrm>
            <a:off x="1604128" y="3334732"/>
            <a:ext cx="395925" cy="358219"/>
          </a:xfrm>
          <a:prstGeom prst="ellipse">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3C3372-D894-4827-A35E-7AFA8A92B792}"/>
              </a:ext>
            </a:extLst>
          </p:cNvPr>
          <p:cNvCxnSpPr>
            <a:cxnSpLocks/>
          </p:cNvCxnSpPr>
          <p:nvPr/>
        </p:nvCxnSpPr>
        <p:spPr>
          <a:xfrm flipH="1">
            <a:off x="1076226" y="3534266"/>
            <a:ext cx="527902" cy="0"/>
          </a:xfrm>
          <a:prstGeom prst="straightConnector1">
            <a:avLst/>
          </a:prstGeom>
          <a:ln w="28575">
            <a:solidFill>
              <a:srgbClr val="D10B8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33B4CDD-9633-4AE1-82D3-6C614B268CED}"/>
              </a:ext>
            </a:extLst>
          </p:cNvPr>
          <p:cNvSpPr txBox="1"/>
          <p:nvPr/>
        </p:nvSpPr>
        <p:spPr>
          <a:xfrm>
            <a:off x="-157" y="3194024"/>
            <a:ext cx="1398133" cy="646331"/>
          </a:xfrm>
          <a:prstGeom prst="rect">
            <a:avLst/>
          </a:prstGeom>
          <a:noFill/>
        </p:spPr>
        <p:txBody>
          <a:bodyPr wrap="square" rtlCol="0">
            <a:spAutoFit/>
          </a:bodyPr>
          <a:lstStyle/>
          <a:p>
            <a:r>
              <a:rPr lang="en-US"/>
              <a:t>Associated story</a:t>
            </a:r>
          </a:p>
        </p:txBody>
      </p:sp>
      <p:sp>
        <p:nvSpPr>
          <p:cNvPr id="14" name="Oval 13">
            <a:extLst>
              <a:ext uri="{FF2B5EF4-FFF2-40B4-BE49-F238E27FC236}">
                <a16:creationId xmlns:a16="http://schemas.microsoft.com/office/drawing/2014/main" id="{53714B37-6F94-460C-B434-5C0B09F1DEB9}"/>
              </a:ext>
            </a:extLst>
          </p:cNvPr>
          <p:cNvSpPr/>
          <p:nvPr/>
        </p:nvSpPr>
        <p:spPr>
          <a:xfrm>
            <a:off x="8977460" y="3070781"/>
            <a:ext cx="395925" cy="358219"/>
          </a:xfrm>
          <a:prstGeom prst="ellipse">
            <a:avLst/>
          </a:prstGeom>
          <a:noFill/>
          <a:ln w="28575">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77624EC-EBDB-457C-BF70-DAB93FEE1A91}"/>
              </a:ext>
            </a:extLst>
          </p:cNvPr>
          <p:cNvCxnSpPr>
            <a:cxnSpLocks/>
          </p:cNvCxnSpPr>
          <p:nvPr/>
        </p:nvCxnSpPr>
        <p:spPr>
          <a:xfrm flipH="1">
            <a:off x="8449558" y="3216227"/>
            <a:ext cx="527902" cy="0"/>
          </a:xfrm>
          <a:prstGeom prst="straightConnector1">
            <a:avLst/>
          </a:prstGeom>
          <a:ln w="28575">
            <a:solidFill>
              <a:srgbClr val="D10B8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A88F5E3-83A4-4CA4-9C70-0CE03EF30448}"/>
              </a:ext>
            </a:extLst>
          </p:cNvPr>
          <p:cNvSpPr txBox="1"/>
          <p:nvPr/>
        </p:nvSpPr>
        <p:spPr>
          <a:xfrm>
            <a:off x="7167046" y="2971248"/>
            <a:ext cx="1338918" cy="646331"/>
          </a:xfrm>
          <a:prstGeom prst="rect">
            <a:avLst/>
          </a:prstGeom>
          <a:noFill/>
        </p:spPr>
        <p:txBody>
          <a:bodyPr wrap="square" rtlCol="0">
            <a:spAutoFit/>
          </a:bodyPr>
          <a:lstStyle/>
          <a:p>
            <a:r>
              <a:rPr lang="en-US"/>
              <a:t>Associated Bug</a:t>
            </a:r>
          </a:p>
        </p:txBody>
      </p:sp>
    </p:spTree>
    <p:extLst>
      <p:ext uri="{BB962C8B-B14F-4D97-AF65-F5344CB8AC3E}">
        <p14:creationId xmlns:p14="http://schemas.microsoft.com/office/powerpoint/2010/main" val="37609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10"/>
                                        <p:tgtEl>
                                          <p:spTgt spid="6"/>
                                        </p:tgtEl>
                                      </p:cBhvr>
                                    </p:animEffect>
                                  </p:childTnLst>
                                </p:cTn>
                              </p:par>
                            </p:childTnLst>
                          </p:cTn>
                        </p:par>
                        <p:par>
                          <p:cTn id="12" fill="hold">
                            <p:stCondLst>
                              <p:cond delay="51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510"/>
                            </p:stCondLst>
                            <p:childTnLst>
                              <p:par>
                                <p:cTn id="16" presetID="2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1010"/>
                            </p:stCondLst>
                            <p:childTnLst>
                              <p:par>
                                <p:cTn id="20" presetID="2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1510"/>
                            </p:stCondLst>
                            <p:childTnLst>
                              <p:par>
                                <p:cTn id="24" presetID="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1510"/>
                            </p:stCondLst>
                            <p:childTnLst>
                              <p:par>
                                <p:cTn id="27" presetID="2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par>
                          <p:cTn id="30" fill="hold">
                            <p:stCondLst>
                              <p:cond delay="2010"/>
                            </p:stCondLst>
                            <p:childTnLst>
                              <p:par>
                                <p:cTn id="31" presetID="2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childTnLst>
                          </p:cTn>
                        </p:par>
                        <p:par>
                          <p:cTn id="34" fill="hold">
                            <p:stCondLst>
                              <p:cond delay="251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3" grpId="0"/>
      <p:bldP spid="14"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2F6885-3FFC-4E81-B5E0-1888C1F16142}"/>
              </a:ext>
            </a:extLst>
          </p:cNvPr>
          <p:cNvSpPr>
            <a:spLocks noGrp="1"/>
          </p:cNvSpPr>
          <p:nvPr>
            <p:ph type="body" sz="quarter" idx="11"/>
          </p:nvPr>
        </p:nvSpPr>
        <p:spPr>
          <a:xfrm>
            <a:off x="454817" y="184223"/>
            <a:ext cx="4657209" cy="752475"/>
          </a:xfrm>
        </p:spPr>
        <p:txBody>
          <a:bodyPr/>
          <a:lstStyle/>
          <a:p>
            <a:r>
              <a:rPr lang="en-US"/>
              <a:t>Azure Boards - Cards</a:t>
            </a:r>
          </a:p>
        </p:txBody>
      </p:sp>
      <p:sp>
        <p:nvSpPr>
          <p:cNvPr id="3" name="Text Placeholder 2">
            <a:extLst>
              <a:ext uri="{FF2B5EF4-FFF2-40B4-BE49-F238E27FC236}">
                <a16:creationId xmlns:a16="http://schemas.microsoft.com/office/drawing/2014/main" id="{F84660D8-A616-47FA-ADC8-B50B1A74CCED}"/>
              </a:ext>
            </a:extLst>
          </p:cNvPr>
          <p:cNvSpPr>
            <a:spLocks noGrp="1"/>
          </p:cNvSpPr>
          <p:nvPr>
            <p:ph type="body" sz="quarter" idx="12"/>
          </p:nvPr>
        </p:nvSpPr>
        <p:spPr>
          <a:xfrm>
            <a:off x="168226" y="1177025"/>
            <a:ext cx="6587732" cy="4503950"/>
          </a:xfrm>
        </p:spPr>
        <p:txBody>
          <a:bodyPr/>
          <a:lstStyle/>
          <a:p>
            <a:pPr marL="342900" indent="-342900">
              <a:buFont typeface="Wingdings" panose="05000000000000000000" pitchFamily="2" charset="2"/>
              <a:buChar char="Ø"/>
            </a:pPr>
            <a:r>
              <a:rPr lang="en-US"/>
              <a:t>Ideally there are 4 columns(also called Phases), New, Active, Resolved and closed.</a:t>
            </a:r>
          </a:p>
          <a:p>
            <a:pPr marL="342900" indent="-342900">
              <a:buFont typeface="Wingdings" panose="05000000000000000000" pitchFamily="2" charset="2"/>
              <a:buChar char="Ø"/>
            </a:pPr>
            <a:r>
              <a:rPr lang="en-US"/>
              <a:t>Customize columns </a:t>
            </a:r>
            <a:r>
              <a:rPr lang="en-US">
                <a:sym typeface="Wingdings" panose="05000000000000000000" pitchFamily="2" charset="2"/>
              </a:rPr>
              <a:t> </a:t>
            </a:r>
            <a:r>
              <a:rPr lang="en-US"/>
              <a:t>settings &gt; Board &gt; Columns.</a:t>
            </a:r>
          </a:p>
          <a:p>
            <a:pPr marL="342900" indent="-342900">
              <a:buFont typeface="Wingdings" panose="05000000000000000000" pitchFamily="2" charset="2"/>
              <a:buChar char="Ø"/>
            </a:pPr>
            <a:r>
              <a:rPr lang="en-US"/>
              <a:t>Customize user story cards </a:t>
            </a:r>
            <a:r>
              <a:rPr lang="en-US">
                <a:sym typeface="Wingdings" panose="05000000000000000000" pitchFamily="2" charset="2"/>
              </a:rPr>
              <a:t> </a:t>
            </a:r>
            <a:r>
              <a:rPr lang="en-US"/>
              <a:t>Settings &gt; Cards &gt; Fields(contain preloaded metrics). </a:t>
            </a:r>
          </a:p>
          <a:p>
            <a:pPr marL="342900" indent="-342900">
              <a:buFont typeface="Wingdings" panose="05000000000000000000" pitchFamily="2" charset="2"/>
              <a:buChar char="Ø"/>
            </a:pPr>
            <a:r>
              <a:rPr lang="en-US"/>
              <a:t>Set some styles, colors and add tags to customize the cards further.</a:t>
            </a:r>
          </a:p>
          <a:p>
            <a:pPr marL="342900" indent="-342900">
              <a:buFont typeface="Wingdings" panose="05000000000000000000" pitchFamily="2" charset="2"/>
              <a:buChar char="Ø"/>
            </a:pPr>
            <a:r>
              <a:rPr lang="en-US"/>
              <a:t>Add </a:t>
            </a:r>
            <a:r>
              <a:rPr lang="en-US" err="1"/>
              <a:t>Swimlanes</a:t>
            </a:r>
            <a:r>
              <a:rPr lang="en-US"/>
              <a:t> </a:t>
            </a:r>
            <a:r>
              <a:rPr lang="en-US">
                <a:sym typeface="Wingdings" panose="05000000000000000000" pitchFamily="2" charset="2"/>
              </a:rPr>
              <a:t></a:t>
            </a:r>
            <a:r>
              <a:rPr lang="en-US"/>
              <a:t> Settings &gt; Boards &gt; </a:t>
            </a:r>
            <a:r>
              <a:rPr lang="en-US" err="1"/>
              <a:t>Swimlanes</a:t>
            </a:r>
            <a:r>
              <a:rPr lang="en-US"/>
              <a:t>. </a:t>
            </a:r>
          </a:p>
          <a:p>
            <a:pPr lvl="1"/>
            <a:r>
              <a:rPr lang="en-US" sz="2000">
                <a:latin typeface="CeraGR-Regular ☞" charset="0"/>
              </a:rPr>
              <a:t>Provision for setting priority</a:t>
            </a:r>
          </a:p>
          <a:p>
            <a:pPr lvl="2"/>
            <a:r>
              <a:rPr lang="en-US" sz="1600">
                <a:latin typeface="CeraGR-Regular ☞" charset="0"/>
              </a:rPr>
              <a:t>Out of 5 stories, 1 story needs to be expedited within this release cycle, then you can create a </a:t>
            </a:r>
            <a:r>
              <a:rPr lang="en-US" sz="1600" err="1">
                <a:latin typeface="CeraGR-Regular ☞" charset="0"/>
              </a:rPr>
              <a:t>swimlane</a:t>
            </a:r>
            <a:r>
              <a:rPr lang="en-US" sz="1600">
                <a:latin typeface="CeraGR-Regular ☞" charset="0"/>
              </a:rPr>
              <a:t> called “Expedite” </a:t>
            </a:r>
          </a:p>
          <a:p>
            <a:pPr lvl="2"/>
            <a:r>
              <a:rPr lang="en-US" sz="1600">
                <a:latin typeface="CeraGR-Regular ☞" charset="0"/>
              </a:rPr>
              <a:t>This lets developer about the high priority work.</a:t>
            </a:r>
          </a:p>
          <a:p>
            <a:pPr lvl="1"/>
            <a:r>
              <a:rPr lang="en-US" sz="2000">
                <a:latin typeface="CeraGR-Regular ☞" charset="0"/>
              </a:rPr>
              <a:t>Drag and drop tasks in the </a:t>
            </a:r>
            <a:r>
              <a:rPr lang="en-US" sz="2000" err="1">
                <a:latin typeface="CeraGR-Regular ☞" charset="0"/>
              </a:rPr>
              <a:t>swimlanes</a:t>
            </a:r>
            <a:r>
              <a:rPr lang="en-US" sz="2000">
                <a:latin typeface="CeraGR-Regular ☞" charset="0"/>
              </a:rPr>
              <a:t>.</a:t>
            </a:r>
          </a:p>
          <a:p>
            <a:endParaRPr lang="en-US"/>
          </a:p>
        </p:txBody>
      </p:sp>
      <p:sp>
        <p:nvSpPr>
          <p:cNvPr id="6" name="TextBox 5">
            <a:extLst>
              <a:ext uri="{FF2B5EF4-FFF2-40B4-BE49-F238E27FC236}">
                <a16:creationId xmlns:a16="http://schemas.microsoft.com/office/drawing/2014/main" id="{156A4A42-E3B5-4C5E-828B-B457F369C6CE}"/>
              </a:ext>
            </a:extLst>
          </p:cNvPr>
          <p:cNvSpPr txBox="1"/>
          <p:nvPr/>
        </p:nvSpPr>
        <p:spPr>
          <a:xfrm>
            <a:off x="290146" y="5890891"/>
            <a:ext cx="11362593" cy="307777"/>
          </a:xfrm>
          <a:prstGeom prst="rect">
            <a:avLst/>
          </a:prstGeom>
          <a:noFill/>
        </p:spPr>
        <p:txBody>
          <a:bodyPr wrap="square" rtlCol="0">
            <a:spAutoFit/>
          </a:bodyPr>
          <a:lstStyle/>
          <a:p>
            <a:pPr algn="ctr"/>
            <a:r>
              <a:rPr lang="en-US" sz="1400"/>
              <a:t>Additional link on Plan work with Azure DevOps: </a:t>
            </a:r>
            <a:r>
              <a:rPr lang="en-US" sz="1400" u="sng">
                <a:hlinkClick r:id="rId2"/>
              </a:rPr>
              <a:t>https://www.youtube.com/watch?v=wOCDyv4k4vA</a:t>
            </a:r>
            <a:r>
              <a:rPr lang="en-US" sz="1400"/>
              <a:t>  &amp; </a:t>
            </a:r>
            <a:r>
              <a:rPr lang="en-US" sz="1400" u="sng">
                <a:hlinkClick r:id="rId3"/>
              </a:rPr>
              <a:t>https://www.youtube.com/watch?v=SbFKi6Hflc0</a:t>
            </a:r>
            <a:endParaRPr lang="en-US" sz="1400"/>
          </a:p>
        </p:txBody>
      </p:sp>
      <p:pic>
        <p:nvPicPr>
          <p:cNvPr id="4" name="Picture 3">
            <a:extLst>
              <a:ext uri="{FF2B5EF4-FFF2-40B4-BE49-F238E27FC236}">
                <a16:creationId xmlns:a16="http://schemas.microsoft.com/office/drawing/2014/main" id="{D5750A17-08CC-4F67-B10B-EE07E6A1B566}"/>
              </a:ext>
            </a:extLst>
          </p:cNvPr>
          <p:cNvPicPr>
            <a:picLocks noChangeAspect="1"/>
          </p:cNvPicPr>
          <p:nvPr/>
        </p:nvPicPr>
        <p:blipFill>
          <a:blip r:embed="rId4"/>
          <a:stretch>
            <a:fillRect/>
          </a:stretch>
        </p:blipFill>
        <p:spPr>
          <a:xfrm>
            <a:off x="6274360" y="1021893"/>
            <a:ext cx="5818820" cy="3370998"/>
          </a:xfrm>
          <a:prstGeom prst="rect">
            <a:avLst/>
          </a:prstGeom>
        </p:spPr>
      </p:pic>
      <p:cxnSp>
        <p:nvCxnSpPr>
          <p:cNvPr id="7" name="Straight Arrow Connector 6">
            <a:extLst>
              <a:ext uri="{FF2B5EF4-FFF2-40B4-BE49-F238E27FC236}">
                <a16:creationId xmlns:a16="http://schemas.microsoft.com/office/drawing/2014/main" id="{E6715E1A-1FAB-4466-BBF9-91FE17331183}"/>
              </a:ext>
            </a:extLst>
          </p:cNvPr>
          <p:cNvCxnSpPr>
            <a:cxnSpLocks/>
          </p:cNvCxnSpPr>
          <p:nvPr/>
        </p:nvCxnSpPr>
        <p:spPr>
          <a:xfrm>
            <a:off x="11591473" y="672253"/>
            <a:ext cx="291419" cy="349640"/>
          </a:xfrm>
          <a:prstGeom prst="straightConnector1">
            <a:avLst/>
          </a:prstGeom>
          <a:ln w="28575">
            <a:solidFill>
              <a:schemeClr val="tx1">
                <a:lumMod val="85000"/>
                <a:lumOff val="15000"/>
              </a:schemeClr>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D24C5C-B10A-4F76-84A8-B3E6F443973C}"/>
              </a:ext>
            </a:extLst>
          </p:cNvPr>
          <p:cNvSpPr txBox="1"/>
          <p:nvPr/>
        </p:nvSpPr>
        <p:spPr>
          <a:xfrm>
            <a:off x="10662121" y="434522"/>
            <a:ext cx="929352" cy="369332"/>
          </a:xfrm>
          <a:prstGeom prst="rect">
            <a:avLst/>
          </a:prstGeom>
          <a:noFill/>
        </p:spPr>
        <p:txBody>
          <a:bodyPr wrap="square" rtlCol="0">
            <a:spAutoFit/>
          </a:bodyPr>
          <a:lstStyle/>
          <a:p>
            <a:r>
              <a:rPr lang="en-US" dirty="0"/>
              <a:t>Settings</a:t>
            </a:r>
          </a:p>
        </p:txBody>
      </p:sp>
      <p:sp>
        <p:nvSpPr>
          <p:cNvPr id="5" name="TextBox 4">
            <a:extLst>
              <a:ext uri="{FF2B5EF4-FFF2-40B4-BE49-F238E27FC236}">
                <a16:creationId xmlns:a16="http://schemas.microsoft.com/office/drawing/2014/main" id="{7BC58C48-C0CA-48A3-8F02-2BB26F7EFF39}"/>
              </a:ext>
            </a:extLst>
          </p:cNvPr>
          <p:cNvSpPr txBox="1"/>
          <p:nvPr/>
        </p:nvSpPr>
        <p:spPr>
          <a:xfrm>
            <a:off x="8968033" y="5147036"/>
            <a:ext cx="3223967" cy="307777"/>
          </a:xfrm>
          <a:prstGeom prst="rect">
            <a:avLst/>
          </a:prstGeom>
          <a:noFill/>
        </p:spPr>
        <p:txBody>
          <a:bodyPr wrap="square" rtlCol="0">
            <a:spAutoFit/>
          </a:bodyPr>
          <a:lstStyle/>
          <a:p>
            <a:r>
              <a:rPr lang="en-US" sz="1400" b="1" dirty="0">
                <a:solidFill>
                  <a:srgbClr val="00B050"/>
                </a:solidFill>
              </a:rPr>
              <a:t>Stakeholder: Project admin, Team admin</a:t>
            </a:r>
            <a:endParaRPr lang="en-US" sz="1400" dirty="0"/>
          </a:p>
        </p:txBody>
      </p:sp>
    </p:spTree>
    <p:extLst>
      <p:ext uri="{BB962C8B-B14F-4D97-AF65-F5344CB8AC3E}">
        <p14:creationId xmlns:p14="http://schemas.microsoft.com/office/powerpoint/2010/main" val="249116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96000" y="2935747"/>
            <a:ext cx="5322745" cy="684847"/>
          </a:xfrm>
        </p:spPr>
        <p:txBody>
          <a:bodyPr/>
          <a:lstStyle/>
          <a:p>
            <a:r>
              <a:rPr lang="en-US" dirty="0"/>
              <a:t>Demo – Azure Boards</a:t>
            </a:r>
          </a:p>
        </p:txBody>
      </p:sp>
    </p:spTree>
    <p:extLst>
      <p:ext uri="{BB962C8B-B14F-4D97-AF65-F5344CB8AC3E}">
        <p14:creationId xmlns:p14="http://schemas.microsoft.com/office/powerpoint/2010/main" val="3302162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A2CB08-D0C2-40EB-93FF-106671908514}"/>
              </a:ext>
            </a:extLst>
          </p:cNvPr>
          <p:cNvSpPr txBox="1">
            <a:spLocks/>
          </p:cNvSpPr>
          <p:nvPr/>
        </p:nvSpPr>
        <p:spPr>
          <a:xfrm>
            <a:off x="2368484" y="711462"/>
            <a:ext cx="7814821" cy="12775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Demo – Azure Boards</a:t>
            </a:r>
            <a:br>
              <a:rPr lang="en-US" dirty="0"/>
            </a:br>
            <a:endParaRPr lang="en-US" dirty="0"/>
          </a:p>
        </p:txBody>
      </p:sp>
      <p:sp>
        <p:nvSpPr>
          <p:cNvPr id="8" name="Subtitle 2">
            <a:extLst>
              <a:ext uri="{FF2B5EF4-FFF2-40B4-BE49-F238E27FC236}">
                <a16:creationId xmlns:a16="http://schemas.microsoft.com/office/drawing/2014/main" id="{0416AE05-4C93-4662-848D-4AB54270B58D}"/>
              </a:ext>
            </a:extLst>
          </p:cNvPr>
          <p:cNvSpPr txBox="1">
            <a:spLocks/>
          </p:cNvSpPr>
          <p:nvPr/>
        </p:nvSpPr>
        <p:spPr>
          <a:xfrm>
            <a:off x="2739665" y="1743959"/>
            <a:ext cx="6712670" cy="358218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Please click below links</a:t>
            </a:r>
          </a:p>
          <a:p>
            <a:pPr marL="0" indent="0" algn="ctr">
              <a:buNone/>
            </a:pPr>
            <a:endParaRPr lang="en-US" dirty="0"/>
          </a:p>
          <a:p>
            <a:pPr algn="ctr"/>
            <a:r>
              <a:rPr lang="en-US" sz="2000" dirty="0"/>
              <a:t>Boards</a:t>
            </a:r>
          </a:p>
          <a:p>
            <a:pPr marL="0" indent="0" algn="ctr">
              <a:buNone/>
            </a:pPr>
            <a:r>
              <a:rPr lang="en-US" sz="2000" dirty="0"/>
              <a:t> </a:t>
            </a:r>
            <a:r>
              <a:rPr lang="en-US" sz="2000" dirty="0">
                <a:hlinkClick r:id="rId2"/>
              </a:rPr>
              <a:t>https://youtu.be/J9ATmMbH8jA</a:t>
            </a:r>
            <a:endParaRPr lang="en-US" sz="2000" dirty="0"/>
          </a:p>
          <a:p>
            <a:pPr marL="0" indent="0">
              <a:buNone/>
            </a:pPr>
            <a:endParaRPr lang="en-US" sz="2000" dirty="0"/>
          </a:p>
          <a:p>
            <a:pPr algn="ctr"/>
            <a:r>
              <a:rPr lang="en-US" sz="2000" dirty="0"/>
              <a:t>Bug Management</a:t>
            </a:r>
          </a:p>
          <a:p>
            <a:pPr marL="0" indent="0" algn="ctr">
              <a:buNone/>
            </a:pPr>
            <a:r>
              <a:rPr lang="en-US" sz="2000" dirty="0">
                <a:hlinkClick r:id="rId3"/>
              </a:rPr>
              <a:t>https://youtu.be/s-OIgFzIlrA</a:t>
            </a:r>
            <a:endParaRPr lang="en-US" sz="2000" dirty="0"/>
          </a:p>
        </p:txBody>
      </p:sp>
    </p:spTree>
    <p:extLst>
      <p:ext uri="{BB962C8B-B14F-4D97-AF65-F5344CB8AC3E}">
        <p14:creationId xmlns:p14="http://schemas.microsoft.com/office/powerpoint/2010/main" val="161346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36182" y="3086576"/>
            <a:ext cx="2462258" cy="684847"/>
          </a:xfrm>
        </p:spPr>
        <p:txBody>
          <a:bodyPr/>
          <a:lstStyle/>
          <a:p>
            <a:r>
              <a:rPr lang="en-US"/>
              <a:t>Backlogs</a:t>
            </a:r>
          </a:p>
        </p:txBody>
      </p:sp>
    </p:spTree>
    <p:extLst>
      <p:ext uri="{BB962C8B-B14F-4D97-AF65-F5344CB8AC3E}">
        <p14:creationId xmlns:p14="http://schemas.microsoft.com/office/powerpoint/2010/main" val="2702434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0F82E-B7FC-4D65-8049-DDD33816A37C}"/>
              </a:ext>
            </a:extLst>
          </p:cNvPr>
          <p:cNvSpPr>
            <a:spLocks noGrp="1"/>
          </p:cNvSpPr>
          <p:nvPr>
            <p:ph type="body" sz="quarter" idx="11"/>
          </p:nvPr>
        </p:nvSpPr>
        <p:spPr>
          <a:xfrm>
            <a:off x="1024011" y="172776"/>
            <a:ext cx="4657209" cy="752475"/>
          </a:xfrm>
        </p:spPr>
        <p:txBody>
          <a:bodyPr/>
          <a:lstStyle/>
          <a:p>
            <a:r>
              <a:rPr lang="en-US"/>
              <a:t>Backlogs</a:t>
            </a:r>
          </a:p>
        </p:txBody>
      </p:sp>
      <p:sp>
        <p:nvSpPr>
          <p:cNvPr id="3" name="Text Placeholder 2">
            <a:extLst>
              <a:ext uri="{FF2B5EF4-FFF2-40B4-BE49-F238E27FC236}">
                <a16:creationId xmlns:a16="http://schemas.microsoft.com/office/drawing/2014/main" id="{A03B5BC7-1E54-4014-90EE-A6F5E0F755BA}"/>
              </a:ext>
            </a:extLst>
          </p:cNvPr>
          <p:cNvSpPr>
            <a:spLocks noGrp="1"/>
          </p:cNvSpPr>
          <p:nvPr>
            <p:ph type="body" sz="quarter" idx="12"/>
          </p:nvPr>
        </p:nvSpPr>
        <p:spPr>
          <a:xfrm>
            <a:off x="1024011" y="715337"/>
            <a:ext cx="10655799" cy="907384"/>
          </a:xfrm>
        </p:spPr>
        <p:txBody>
          <a:bodyPr/>
          <a:lstStyle/>
          <a:p>
            <a:pPr marL="342900" indent="-342900">
              <a:buFont typeface="Wingdings" panose="05000000000000000000" pitchFamily="2" charset="2"/>
              <a:buChar char="Ø"/>
            </a:pPr>
            <a:r>
              <a:rPr lang="en-US"/>
              <a:t>Select the work item from dropdown to be viewed as a backlog.</a:t>
            </a:r>
          </a:p>
          <a:p>
            <a:pPr marL="342900" indent="-342900">
              <a:buFont typeface="Wingdings" panose="05000000000000000000" pitchFamily="2" charset="2"/>
              <a:buChar char="Ø"/>
            </a:pPr>
            <a:r>
              <a:rPr lang="en-US"/>
              <a:t>View hierarchy of related work items as shown in image below with their current state and efforts involved.</a:t>
            </a:r>
          </a:p>
          <a:p>
            <a:pPr marL="342900" indent="-342900">
              <a:buFont typeface="Wingdings" panose="05000000000000000000" pitchFamily="2" charset="2"/>
              <a:buChar char="Ø"/>
            </a:pPr>
            <a:endParaRPr lang="en-US"/>
          </a:p>
        </p:txBody>
      </p:sp>
      <p:pic>
        <p:nvPicPr>
          <p:cNvPr id="4" name="Picture 3">
            <a:extLst>
              <a:ext uri="{FF2B5EF4-FFF2-40B4-BE49-F238E27FC236}">
                <a16:creationId xmlns:a16="http://schemas.microsoft.com/office/drawing/2014/main" id="{9A12F7B8-DED2-48AD-B2B1-DF12E4C28FF9}"/>
              </a:ext>
            </a:extLst>
          </p:cNvPr>
          <p:cNvPicPr>
            <a:picLocks noChangeAspect="1"/>
          </p:cNvPicPr>
          <p:nvPr/>
        </p:nvPicPr>
        <p:blipFill>
          <a:blip r:embed="rId2"/>
          <a:stretch>
            <a:fillRect/>
          </a:stretch>
        </p:blipFill>
        <p:spPr>
          <a:xfrm>
            <a:off x="321606" y="1885361"/>
            <a:ext cx="11548787" cy="3592956"/>
          </a:xfrm>
          <a:prstGeom prst="rect">
            <a:avLst/>
          </a:prstGeom>
        </p:spPr>
      </p:pic>
      <p:sp>
        <p:nvSpPr>
          <p:cNvPr id="11" name="TextBox 10">
            <a:extLst>
              <a:ext uri="{FF2B5EF4-FFF2-40B4-BE49-F238E27FC236}">
                <a16:creationId xmlns:a16="http://schemas.microsoft.com/office/drawing/2014/main" id="{49CE45A7-C676-44AE-BEB9-E814AD9B777C}"/>
              </a:ext>
            </a:extLst>
          </p:cNvPr>
          <p:cNvSpPr txBox="1"/>
          <p:nvPr/>
        </p:nvSpPr>
        <p:spPr>
          <a:xfrm>
            <a:off x="169681" y="5608949"/>
            <a:ext cx="11700711" cy="738664"/>
          </a:xfrm>
          <a:prstGeom prst="rect">
            <a:avLst/>
          </a:prstGeom>
          <a:noFill/>
        </p:spPr>
        <p:txBody>
          <a:bodyPr wrap="square" rtlCol="0">
            <a:spAutoFit/>
          </a:bodyPr>
          <a:lstStyle/>
          <a:p>
            <a:r>
              <a:rPr lang="en-US" sz="1400"/>
              <a:t>Please note: Feature Timeline, Epic Roadmap, Activity Feed and Product Vision are extensions installed from </a:t>
            </a:r>
            <a:r>
              <a:rPr lang="en-US" sz="1400" err="1"/>
              <a:t>MarketPlace</a:t>
            </a:r>
            <a:r>
              <a:rPr lang="en-US" sz="1400"/>
              <a:t>. They will not be seen by default when you start a new project</a:t>
            </a:r>
          </a:p>
          <a:p>
            <a:endParaRPr lang="en-US" sz="1400"/>
          </a:p>
        </p:txBody>
      </p:sp>
      <p:sp>
        <p:nvSpPr>
          <p:cNvPr id="5" name="TextBox 4">
            <a:extLst>
              <a:ext uri="{FF2B5EF4-FFF2-40B4-BE49-F238E27FC236}">
                <a16:creationId xmlns:a16="http://schemas.microsoft.com/office/drawing/2014/main" id="{27A8D4E4-BE4F-461A-9CE7-937E6BE73AAE}"/>
              </a:ext>
            </a:extLst>
          </p:cNvPr>
          <p:cNvSpPr txBox="1"/>
          <p:nvPr/>
        </p:nvSpPr>
        <p:spPr>
          <a:xfrm>
            <a:off x="6627043" y="5955025"/>
            <a:ext cx="5691758" cy="307777"/>
          </a:xfrm>
          <a:prstGeom prst="rect">
            <a:avLst/>
          </a:prstGeom>
          <a:noFill/>
        </p:spPr>
        <p:txBody>
          <a:bodyPr wrap="square" rtlCol="0">
            <a:spAutoFit/>
          </a:bodyPr>
          <a:lstStyle/>
          <a:p>
            <a:r>
              <a:rPr lang="en-US" sz="1400" b="1">
                <a:solidFill>
                  <a:srgbClr val="00B050"/>
                </a:solidFill>
              </a:rPr>
              <a:t>Stakeholder for adding backlogs: Project admin, Team admin, Contributor</a:t>
            </a:r>
          </a:p>
        </p:txBody>
      </p:sp>
    </p:spTree>
    <p:extLst>
      <p:ext uri="{BB962C8B-B14F-4D97-AF65-F5344CB8AC3E}">
        <p14:creationId xmlns:p14="http://schemas.microsoft.com/office/powerpoint/2010/main" val="3348341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60761" y="3175119"/>
            <a:ext cx="4754693" cy="684847"/>
          </a:xfrm>
        </p:spPr>
        <p:txBody>
          <a:bodyPr/>
          <a:lstStyle/>
          <a:p>
            <a:r>
              <a:rPr lang="en-US"/>
              <a:t>Sprint and Capacity Planning</a:t>
            </a:r>
          </a:p>
        </p:txBody>
      </p:sp>
    </p:spTree>
    <p:extLst>
      <p:ext uri="{BB962C8B-B14F-4D97-AF65-F5344CB8AC3E}">
        <p14:creationId xmlns:p14="http://schemas.microsoft.com/office/powerpoint/2010/main" val="373923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4832D0-25EC-4A29-87D2-41574774F038}"/>
              </a:ext>
            </a:extLst>
          </p:cNvPr>
          <p:cNvPicPr>
            <a:picLocks noChangeAspect="1"/>
          </p:cNvPicPr>
          <p:nvPr/>
        </p:nvPicPr>
        <p:blipFill>
          <a:blip r:embed="rId2"/>
          <a:stretch>
            <a:fillRect/>
          </a:stretch>
        </p:blipFill>
        <p:spPr>
          <a:xfrm>
            <a:off x="4857720" y="400675"/>
            <a:ext cx="7162804" cy="5651331"/>
          </a:xfrm>
          <a:prstGeom prst="rect">
            <a:avLst/>
          </a:prstGeom>
        </p:spPr>
      </p:pic>
      <p:sp>
        <p:nvSpPr>
          <p:cNvPr id="2" name="Text Placeholder 1">
            <a:extLst>
              <a:ext uri="{FF2B5EF4-FFF2-40B4-BE49-F238E27FC236}">
                <a16:creationId xmlns:a16="http://schemas.microsoft.com/office/drawing/2014/main" id="{4833B79A-DC25-45A1-838D-5C5407DF10F8}"/>
              </a:ext>
            </a:extLst>
          </p:cNvPr>
          <p:cNvSpPr>
            <a:spLocks noGrp="1"/>
          </p:cNvSpPr>
          <p:nvPr>
            <p:ph type="body" sz="quarter" idx="11"/>
          </p:nvPr>
        </p:nvSpPr>
        <p:spPr>
          <a:xfrm>
            <a:off x="407350" y="244862"/>
            <a:ext cx="2043183" cy="752475"/>
          </a:xfrm>
        </p:spPr>
        <p:txBody>
          <a:bodyPr/>
          <a:lstStyle/>
          <a:p>
            <a:r>
              <a:rPr lang="en-US"/>
              <a:t>Iterations</a:t>
            </a:r>
          </a:p>
        </p:txBody>
      </p:sp>
      <p:sp>
        <p:nvSpPr>
          <p:cNvPr id="3" name="Text Placeholder 2">
            <a:extLst>
              <a:ext uri="{FF2B5EF4-FFF2-40B4-BE49-F238E27FC236}">
                <a16:creationId xmlns:a16="http://schemas.microsoft.com/office/drawing/2014/main" id="{8A88EE5F-390A-4548-A00A-7019E56A85E6}"/>
              </a:ext>
            </a:extLst>
          </p:cNvPr>
          <p:cNvSpPr>
            <a:spLocks noGrp="1"/>
          </p:cNvSpPr>
          <p:nvPr>
            <p:ph type="body" sz="quarter" idx="12"/>
          </p:nvPr>
        </p:nvSpPr>
        <p:spPr>
          <a:xfrm>
            <a:off x="121929" y="1485956"/>
            <a:ext cx="4657209" cy="3885887"/>
          </a:xfrm>
        </p:spPr>
        <p:txBody>
          <a:bodyPr/>
          <a:lstStyle/>
          <a:p>
            <a:pPr marL="342900" indent="-342900">
              <a:buFont typeface="Wingdings" panose="05000000000000000000" pitchFamily="2" charset="2"/>
              <a:buChar char="Ø"/>
            </a:pPr>
            <a:r>
              <a:rPr lang="en-US"/>
              <a:t>Choose (1) </a:t>
            </a:r>
            <a:r>
              <a:rPr lang="en-US" b="1"/>
              <a:t>Project Settings</a:t>
            </a:r>
            <a:r>
              <a:rPr lang="en-US"/>
              <a:t>, expand </a:t>
            </a:r>
            <a:r>
              <a:rPr lang="en-US" b="1"/>
              <a:t>Boards</a:t>
            </a:r>
            <a:r>
              <a:rPr lang="en-US"/>
              <a:t> if needed, and choose (2) </a:t>
            </a:r>
            <a:r>
              <a:rPr lang="en-US" b="1"/>
              <a:t>Project configuration</a:t>
            </a:r>
            <a:r>
              <a:rPr lang="en-US"/>
              <a:t> and then (3) </a:t>
            </a:r>
            <a:r>
              <a:rPr lang="en-US" b="1"/>
              <a:t>Iterations </a:t>
            </a:r>
            <a:r>
              <a:rPr lang="en-US"/>
              <a:t>(4) </a:t>
            </a:r>
            <a:r>
              <a:rPr lang="en-US" b="1"/>
              <a:t>set dates</a:t>
            </a:r>
            <a:endParaRPr lang="en-US"/>
          </a:p>
          <a:p>
            <a:pPr marL="342900" indent="-342900">
              <a:buFont typeface="Wingdings" panose="05000000000000000000" pitchFamily="2" charset="2"/>
              <a:buChar char="Ø"/>
            </a:pPr>
            <a:r>
              <a:rPr lang="en-US"/>
              <a:t>Set dates for each sprint/iterations</a:t>
            </a:r>
          </a:p>
        </p:txBody>
      </p:sp>
      <p:sp>
        <p:nvSpPr>
          <p:cNvPr id="5" name="Rectangle 4">
            <a:extLst>
              <a:ext uri="{FF2B5EF4-FFF2-40B4-BE49-F238E27FC236}">
                <a16:creationId xmlns:a16="http://schemas.microsoft.com/office/drawing/2014/main" id="{7084AF44-4F42-4C09-9C00-D8AAC5E8C948}"/>
              </a:ext>
            </a:extLst>
          </p:cNvPr>
          <p:cNvSpPr/>
          <p:nvPr/>
        </p:nvSpPr>
        <p:spPr>
          <a:xfrm>
            <a:off x="4857720" y="5717609"/>
            <a:ext cx="1409950"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AE8303-0B08-49DE-BFE2-73A543DA5712}"/>
              </a:ext>
            </a:extLst>
          </p:cNvPr>
          <p:cNvSpPr/>
          <p:nvPr/>
        </p:nvSpPr>
        <p:spPr>
          <a:xfrm>
            <a:off x="6610202" y="3429000"/>
            <a:ext cx="1751374"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D1DF65-C34C-478F-B6B4-AB5787D94B81}"/>
              </a:ext>
            </a:extLst>
          </p:cNvPr>
          <p:cNvSpPr txBox="1"/>
          <p:nvPr/>
        </p:nvSpPr>
        <p:spPr>
          <a:xfrm>
            <a:off x="5209315" y="5371843"/>
            <a:ext cx="263950" cy="369332"/>
          </a:xfrm>
          <a:prstGeom prst="rect">
            <a:avLst/>
          </a:prstGeom>
          <a:noFill/>
        </p:spPr>
        <p:txBody>
          <a:bodyPr wrap="square" rtlCol="0">
            <a:spAutoFit/>
          </a:bodyPr>
          <a:lstStyle/>
          <a:p>
            <a:r>
              <a:rPr lang="en-US"/>
              <a:t>1</a:t>
            </a:r>
          </a:p>
        </p:txBody>
      </p:sp>
      <p:sp>
        <p:nvSpPr>
          <p:cNvPr id="8" name="TextBox 7">
            <a:extLst>
              <a:ext uri="{FF2B5EF4-FFF2-40B4-BE49-F238E27FC236}">
                <a16:creationId xmlns:a16="http://schemas.microsoft.com/office/drawing/2014/main" id="{B47366EC-84D2-4574-B4A1-5A151F6550CD}"/>
              </a:ext>
            </a:extLst>
          </p:cNvPr>
          <p:cNvSpPr txBox="1"/>
          <p:nvPr/>
        </p:nvSpPr>
        <p:spPr>
          <a:xfrm>
            <a:off x="6267670" y="3292087"/>
            <a:ext cx="263950" cy="369332"/>
          </a:xfrm>
          <a:prstGeom prst="rect">
            <a:avLst/>
          </a:prstGeom>
          <a:noFill/>
        </p:spPr>
        <p:txBody>
          <a:bodyPr wrap="square" rtlCol="0">
            <a:spAutoFit/>
          </a:bodyPr>
          <a:lstStyle/>
          <a:p>
            <a:r>
              <a:rPr lang="en-US"/>
              <a:t>2</a:t>
            </a:r>
          </a:p>
        </p:txBody>
      </p:sp>
      <p:sp>
        <p:nvSpPr>
          <p:cNvPr id="10" name="Rectangle 9">
            <a:extLst>
              <a:ext uri="{FF2B5EF4-FFF2-40B4-BE49-F238E27FC236}">
                <a16:creationId xmlns:a16="http://schemas.microsoft.com/office/drawing/2014/main" id="{926F9A09-A3D9-4686-8758-4AE79E3CEEEA}"/>
              </a:ext>
            </a:extLst>
          </p:cNvPr>
          <p:cNvSpPr/>
          <p:nvPr/>
        </p:nvSpPr>
        <p:spPr>
          <a:xfrm>
            <a:off x="8634953" y="1372789"/>
            <a:ext cx="501192"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177AFE-0480-4ED9-BAFE-AA28F48164E9}"/>
              </a:ext>
            </a:extLst>
          </p:cNvPr>
          <p:cNvSpPr/>
          <p:nvPr/>
        </p:nvSpPr>
        <p:spPr>
          <a:xfrm>
            <a:off x="10217526" y="3741655"/>
            <a:ext cx="1199343"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8FA60FB-9236-4C74-AEC5-BF51CFA5C0F7}"/>
              </a:ext>
            </a:extLst>
          </p:cNvPr>
          <p:cNvSpPr txBox="1"/>
          <p:nvPr/>
        </p:nvSpPr>
        <p:spPr>
          <a:xfrm>
            <a:off x="8229601" y="1323967"/>
            <a:ext cx="292230" cy="369332"/>
          </a:xfrm>
          <a:prstGeom prst="rect">
            <a:avLst/>
          </a:prstGeom>
          <a:noFill/>
        </p:spPr>
        <p:txBody>
          <a:bodyPr wrap="square" rtlCol="0">
            <a:spAutoFit/>
          </a:bodyPr>
          <a:lstStyle/>
          <a:p>
            <a:r>
              <a:rPr lang="en-US"/>
              <a:t>3</a:t>
            </a:r>
          </a:p>
        </p:txBody>
      </p:sp>
      <p:sp>
        <p:nvSpPr>
          <p:cNvPr id="13" name="TextBox 12">
            <a:extLst>
              <a:ext uri="{FF2B5EF4-FFF2-40B4-BE49-F238E27FC236}">
                <a16:creationId xmlns:a16="http://schemas.microsoft.com/office/drawing/2014/main" id="{FFE15C0D-38F8-4E1D-99FE-D66882CECA6B}"/>
              </a:ext>
            </a:extLst>
          </p:cNvPr>
          <p:cNvSpPr txBox="1"/>
          <p:nvPr/>
        </p:nvSpPr>
        <p:spPr>
          <a:xfrm>
            <a:off x="11454745" y="3651864"/>
            <a:ext cx="335411" cy="369332"/>
          </a:xfrm>
          <a:prstGeom prst="rect">
            <a:avLst/>
          </a:prstGeom>
          <a:noFill/>
        </p:spPr>
        <p:txBody>
          <a:bodyPr wrap="square" rtlCol="0">
            <a:spAutoFit/>
          </a:bodyPr>
          <a:lstStyle/>
          <a:p>
            <a:r>
              <a:rPr lang="en-US"/>
              <a:t>4</a:t>
            </a:r>
          </a:p>
        </p:txBody>
      </p:sp>
      <p:sp>
        <p:nvSpPr>
          <p:cNvPr id="4" name="TextBox 3">
            <a:extLst>
              <a:ext uri="{FF2B5EF4-FFF2-40B4-BE49-F238E27FC236}">
                <a16:creationId xmlns:a16="http://schemas.microsoft.com/office/drawing/2014/main" id="{6C347FBF-9E90-43B6-B273-8A57F4FB8E97}"/>
              </a:ext>
            </a:extLst>
          </p:cNvPr>
          <p:cNvSpPr txBox="1"/>
          <p:nvPr/>
        </p:nvSpPr>
        <p:spPr>
          <a:xfrm>
            <a:off x="121929" y="5929123"/>
            <a:ext cx="4099819" cy="307777"/>
          </a:xfrm>
          <a:prstGeom prst="rect">
            <a:avLst/>
          </a:prstGeom>
          <a:noFill/>
        </p:spPr>
        <p:txBody>
          <a:bodyPr wrap="square" rtlCol="0">
            <a:spAutoFit/>
          </a:bodyPr>
          <a:lstStyle/>
          <a:p>
            <a:r>
              <a:rPr lang="en-US" sz="1400" b="1">
                <a:solidFill>
                  <a:srgbClr val="00B050"/>
                </a:solidFill>
              </a:rPr>
              <a:t>Stakeholder: Project Admin or Team Admin</a:t>
            </a:r>
          </a:p>
        </p:txBody>
      </p:sp>
    </p:spTree>
    <p:extLst>
      <p:ext uri="{BB962C8B-B14F-4D97-AF65-F5344CB8AC3E}">
        <p14:creationId xmlns:p14="http://schemas.microsoft.com/office/powerpoint/2010/main" val="10547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par>
                          <p:cTn id="25" fill="hold">
                            <p:stCondLst>
                              <p:cond delay="1500"/>
                            </p:stCondLst>
                            <p:childTnLst>
                              <p:par>
                                <p:cTn id="26" presetID="16" presetClass="entr" presetSubtype="2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animBg="1"/>
      <p:bldP spid="11" grpId="0" animBg="1"/>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F6D60F-222C-4156-8A90-BCD03321AD5E}"/>
              </a:ext>
            </a:extLst>
          </p:cNvPr>
          <p:cNvSpPr>
            <a:spLocks noGrp="1"/>
          </p:cNvSpPr>
          <p:nvPr>
            <p:ph type="body" sz="quarter" idx="11"/>
          </p:nvPr>
        </p:nvSpPr>
        <p:spPr>
          <a:xfrm>
            <a:off x="279293" y="295565"/>
            <a:ext cx="4657209" cy="752475"/>
          </a:xfrm>
        </p:spPr>
        <p:txBody>
          <a:bodyPr/>
          <a:lstStyle/>
          <a:p>
            <a:r>
              <a:rPr lang="en-US"/>
              <a:t>Step 1: Estimating story points</a:t>
            </a:r>
          </a:p>
        </p:txBody>
      </p:sp>
      <p:sp>
        <p:nvSpPr>
          <p:cNvPr id="3" name="Text Placeholder 2">
            <a:extLst>
              <a:ext uri="{FF2B5EF4-FFF2-40B4-BE49-F238E27FC236}">
                <a16:creationId xmlns:a16="http://schemas.microsoft.com/office/drawing/2014/main" id="{9AD9F4F4-2124-43E3-93DC-086A9041A030}"/>
              </a:ext>
            </a:extLst>
          </p:cNvPr>
          <p:cNvSpPr>
            <a:spLocks noGrp="1"/>
          </p:cNvSpPr>
          <p:nvPr>
            <p:ph type="body" sz="quarter" idx="12"/>
          </p:nvPr>
        </p:nvSpPr>
        <p:spPr>
          <a:xfrm>
            <a:off x="366618" y="1306229"/>
            <a:ext cx="4066233" cy="949954"/>
          </a:xfrm>
        </p:spPr>
        <p:txBody>
          <a:bodyPr/>
          <a:lstStyle/>
          <a:p>
            <a:pPr marL="342900" indent="-342900">
              <a:buFont typeface="Wingdings" panose="05000000000000000000" pitchFamily="2" charset="2"/>
              <a:buChar char="Ø"/>
            </a:pPr>
            <a:r>
              <a:rPr lang="en-US"/>
              <a:t>Can use a tool called “Estimate” from marketplace to get team’s votes on each story points.</a:t>
            </a:r>
          </a:p>
          <a:p>
            <a:pPr marL="342900" indent="-342900">
              <a:buFont typeface="Wingdings" panose="05000000000000000000" pitchFamily="2" charset="2"/>
              <a:buChar char="Ø"/>
            </a:pPr>
            <a:endParaRPr lang="en-US"/>
          </a:p>
        </p:txBody>
      </p:sp>
      <p:sp>
        <p:nvSpPr>
          <p:cNvPr id="17" name="TextBox 16">
            <a:extLst>
              <a:ext uri="{FF2B5EF4-FFF2-40B4-BE49-F238E27FC236}">
                <a16:creationId xmlns:a16="http://schemas.microsoft.com/office/drawing/2014/main" id="{800507E7-F258-452A-A080-78B6492F34D8}"/>
              </a:ext>
            </a:extLst>
          </p:cNvPr>
          <p:cNvSpPr txBox="1"/>
          <p:nvPr/>
        </p:nvSpPr>
        <p:spPr>
          <a:xfrm>
            <a:off x="8036169" y="5951192"/>
            <a:ext cx="4272006" cy="307777"/>
          </a:xfrm>
          <a:prstGeom prst="rect">
            <a:avLst/>
          </a:prstGeom>
          <a:noFill/>
        </p:spPr>
        <p:txBody>
          <a:bodyPr wrap="square" rtlCol="0">
            <a:spAutoFit/>
          </a:bodyPr>
          <a:lstStyle/>
          <a:p>
            <a:r>
              <a:rPr lang="en-US" sz="1400" b="1">
                <a:solidFill>
                  <a:srgbClr val="00B050"/>
                </a:solidFill>
              </a:rPr>
              <a:t>Stakeholder: Project admin, Team admin, Developers </a:t>
            </a:r>
          </a:p>
        </p:txBody>
      </p:sp>
      <p:pic>
        <p:nvPicPr>
          <p:cNvPr id="5" name="Picture 4">
            <a:extLst>
              <a:ext uri="{FF2B5EF4-FFF2-40B4-BE49-F238E27FC236}">
                <a16:creationId xmlns:a16="http://schemas.microsoft.com/office/drawing/2014/main" id="{5108EE30-57E2-46C1-8573-366C4C8A6B4E}"/>
              </a:ext>
            </a:extLst>
          </p:cNvPr>
          <p:cNvPicPr>
            <a:picLocks noChangeAspect="1"/>
          </p:cNvPicPr>
          <p:nvPr/>
        </p:nvPicPr>
        <p:blipFill>
          <a:blip r:embed="rId2"/>
          <a:stretch>
            <a:fillRect/>
          </a:stretch>
        </p:blipFill>
        <p:spPr>
          <a:xfrm>
            <a:off x="5209881" y="104821"/>
            <a:ext cx="5902517" cy="5678524"/>
          </a:xfrm>
          <a:prstGeom prst="rect">
            <a:avLst/>
          </a:prstGeom>
        </p:spPr>
      </p:pic>
      <p:pic>
        <p:nvPicPr>
          <p:cNvPr id="15" name="Picture 14">
            <a:extLst>
              <a:ext uri="{FF2B5EF4-FFF2-40B4-BE49-F238E27FC236}">
                <a16:creationId xmlns:a16="http://schemas.microsoft.com/office/drawing/2014/main" id="{7EDDA650-109D-4685-9310-268DE2B55443}"/>
              </a:ext>
            </a:extLst>
          </p:cNvPr>
          <p:cNvPicPr>
            <a:picLocks noChangeAspect="1"/>
          </p:cNvPicPr>
          <p:nvPr/>
        </p:nvPicPr>
        <p:blipFill>
          <a:blip r:embed="rId3"/>
          <a:stretch>
            <a:fillRect/>
          </a:stretch>
        </p:blipFill>
        <p:spPr>
          <a:xfrm>
            <a:off x="396758" y="2514372"/>
            <a:ext cx="4676433" cy="3711890"/>
          </a:xfrm>
          <a:prstGeom prst="rect">
            <a:avLst/>
          </a:prstGeom>
        </p:spPr>
      </p:pic>
      <p:cxnSp>
        <p:nvCxnSpPr>
          <p:cNvPr id="6" name="Straight Arrow Connector 5">
            <a:extLst>
              <a:ext uri="{FF2B5EF4-FFF2-40B4-BE49-F238E27FC236}">
                <a16:creationId xmlns:a16="http://schemas.microsoft.com/office/drawing/2014/main" id="{280A118D-AC10-4DD6-8531-B30BED7CF19C}"/>
              </a:ext>
            </a:extLst>
          </p:cNvPr>
          <p:cNvCxnSpPr>
            <a:cxnSpLocks/>
          </p:cNvCxnSpPr>
          <p:nvPr/>
        </p:nvCxnSpPr>
        <p:spPr>
          <a:xfrm flipH="1">
            <a:off x="4988934" y="2256183"/>
            <a:ext cx="2279133" cy="12998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BE8327B-A23F-4008-B811-88DD3DC3D500}"/>
              </a:ext>
            </a:extLst>
          </p:cNvPr>
          <p:cNvSpPr/>
          <p:nvPr/>
        </p:nvSpPr>
        <p:spPr>
          <a:xfrm>
            <a:off x="7154946" y="1862250"/>
            <a:ext cx="754144" cy="351969"/>
          </a:xfrm>
          <a:prstGeom prst="ellipse">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48D6571-638A-4BBD-9EC5-C85D0A4F4FF3}"/>
              </a:ext>
            </a:extLst>
          </p:cNvPr>
          <p:cNvCxnSpPr>
            <a:cxnSpLocks/>
          </p:cNvCxnSpPr>
          <p:nvPr/>
        </p:nvCxnSpPr>
        <p:spPr>
          <a:xfrm>
            <a:off x="2647134" y="2514372"/>
            <a:ext cx="175680" cy="2715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F8EBAD9-407A-4DEA-BDE3-2860FEA3BA45}"/>
              </a:ext>
            </a:extLst>
          </p:cNvPr>
          <p:cNvSpPr txBox="1"/>
          <p:nvPr/>
        </p:nvSpPr>
        <p:spPr>
          <a:xfrm>
            <a:off x="1886197" y="2214219"/>
            <a:ext cx="1127889" cy="369332"/>
          </a:xfrm>
          <a:prstGeom prst="rect">
            <a:avLst/>
          </a:prstGeom>
          <a:noFill/>
        </p:spPr>
        <p:txBody>
          <a:bodyPr wrap="square" rtlCol="0">
            <a:spAutoFit/>
          </a:bodyPr>
          <a:lstStyle/>
          <a:p>
            <a:r>
              <a:rPr lang="en-US" dirty="0">
                <a:solidFill>
                  <a:srgbClr val="FF0000"/>
                </a:solidFill>
              </a:rPr>
              <a:t>Click here </a:t>
            </a:r>
          </a:p>
        </p:txBody>
      </p:sp>
    </p:spTree>
    <p:extLst>
      <p:ext uri="{BB962C8B-B14F-4D97-AF65-F5344CB8AC3E}">
        <p14:creationId xmlns:p14="http://schemas.microsoft.com/office/powerpoint/2010/main" val="321123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1500"/>
                                        <p:tgtEl>
                                          <p:spTgt spid="7"/>
                                        </p:tgtEl>
                                      </p:cBhvr>
                                    </p:animEffect>
                                  </p:childTnLst>
                                </p:cTn>
                              </p:par>
                            </p:childTnLst>
                          </p:cTn>
                        </p:par>
                        <p:par>
                          <p:cTn id="12" fill="hold">
                            <p:stCondLst>
                              <p:cond delay="25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50"/>
                                        <p:tgtEl>
                                          <p:spTgt spid="6"/>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250"/>
                            </p:stCondLst>
                            <p:childTnLst>
                              <p:par>
                                <p:cTn id="21" presetID="21"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heel(1)">
                                      <p:cBhvr>
                                        <p:cTn id="23" dur="250"/>
                                        <p:tgtEl>
                                          <p:spTgt spid="9"/>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9F0C3-E8A7-4EFB-A744-89435F049FE1}"/>
              </a:ext>
            </a:extLst>
          </p:cNvPr>
          <p:cNvSpPr>
            <a:spLocks noGrp="1"/>
          </p:cNvSpPr>
          <p:nvPr>
            <p:ph type="body" sz="quarter" idx="10"/>
          </p:nvPr>
        </p:nvSpPr>
        <p:spPr>
          <a:xfrm>
            <a:off x="614599" y="-3510"/>
            <a:ext cx="4377128" cy="482025"/>
          </a:xfrm>
        </p:spPr>
        <p:txBody>
          <a:bodyPr/>
          <a:lstStyle/>
          <a:p>
            <a:r>
              <a:rPr lang="en-US"/>
              <a:t>Agenda – cont’d</a:t>
            </a:r>
          </a:p>
        </p:txBody>
      </p:sp>
      <p:sp>
        <p:nvSpPr>
          <p:cNvPr id="3" name="Text Placeholder 2">
            <a:extLst>
              <a:ext uri="{FF2B5EF4-FFF2-40B4-BE49-F238E27FC236}">
                <a16:creationId xmlns:a16="http://schemas.microsoft.com/office/drawing/2014/main" id="{0BF52C07-D187-4EBA-896E-A150E5E6E1EE}"/>
              </a:ext>
            </a:extLst>
          </p:cNvPr>
          <p:cNvSpPr>
            <a:spLocks noGrp="1"/>
          </p:cNvSpPr>
          <p:nvPr>
            <p:ph type="body" sz="quarter" idx="11"/>
          </p:nvPr>
        </p:nvSpPr>
        <p:spPr>
          <a:xfrm>
            <a:off x="614599" y="882045"/>
            <a:ext cx="6220918" cy="4942807"/>
          </a:xfrm>
        </p:spPr>
        <p:txBody>
          <a:bodyPr anchor="t"/>
          <a:lstStyle/>
          <a:p>
            <a:pPr marL="342900" indent="-342900">
              <a:spcBef>
                <a:spcPts val="600"/>
              </a:spcBef>
              <a:buFont typeface="Wingdings" panose="05000000000000000000" pitchFamily="2" charset="2"/>
              <a:buChar char="Ø"/>
            </a:pPr>
            <a:r>
              <a:rPr lang="en-US" sz="2400" dirty="0">
                <a:latin typeface="CeraGR-Regular ☞"/>
              </a:rPr>
              <a:t>Permissions and Groups</a:t>
            </a:r>
          </a:p>
          <a:p>
            <a:pPr marL="342900" indent="-342900">
              <a:spcBef>
                <a:spcPts val="600"/>
              </a:spcBef>
              <a:buFont typeface="Wingdings" panose="05000000000000000000" pitchFamily="2" charset="2"/>
              <a:buChar char="Ø"/>
            </a:pPr>
            <a:r>
              <a:rPr lang="en-US" sz="2400" dirty="0">
                <a:latin typeface="CeraGR-Regular ☞"/>
              </a:rPr>
              <a:t>Azure boards (with Demo videos)</a:t>
            </a:r>
            <a:endParaRPr lang="en-US" sz="2400" dirty="0"/>
          </a:p>
          <a:p>
            <a:pPr marL="800100" lvl="2" indent="-342900">
              <a:spcBef>
                <a:spcPts val="600"/>
              </a:spcBef>
              <a:buFont typeface="Wingdings" panose="05000000000000000000" pitchFamily="2" charset="2"/>
              <a:buChar char="Ø"/>
            </a:pPr>
            <a:r>
              <a:rPr lang="en-US" sz="2400" dirty="0">
                <a:latin typeface="CeraGR-Regular ☞"/>
                <a:ea typeface="CeraGR-Regular ☞" charset="0"/>
                <a:cs typeface="CeraGR-Regular ☞" charset="0"/>
              </a:rPr>
              <a:t>What are different work items?</a:t>
            </a:r>
          </a:p>
          <a:p>
            <a:pPr marL="800100" lvl="2" indent="-342900">
              <a:spcBef>
                <a:spcPts val="600"/>
              </a:spcBef>
              <a:buFont typeface="Wingdings" panose="05000000000000000000" pitchFamily="2" charset="2"/>
              <a:buChar char="Ø"/>
            </a:pPr>
            <a:r>
              <a:rPr lang="en-US" sz="2400" dirty="0">
                <a:latin typeface="CeraGR-Regular ☞"/>
                <a:ea typeface="CeraGR-Regular ☞" charset="0"/>
                <a:cs typeface="CeraGR-Regular ☞" charset="0"/>
              </a:rPr>
              <a:t>Kanban Board Planning</a:t>
            </a:r>
          </a:p>
          <a:p>
            <a:pPr marL="800100" lvl="2" indent="-342900">
              <a:spcBef>
                <a:spcPts val="600"/>
              </a:spcBef>
              <a:buFont typeface="Wingdings" panose="05000000000000000000" pitchFamily="2" charset="2"/>
              <a:buChar char="Ø"/>
            </a:pPr>
            <a:r>
              <a:rPr lang="en-US" sz="2400" dirty="0">
                <a:latin typeface="CeraGR-Regular ☞"/>
                <a:ea typeface="CeraGR-Regular ☞" charset="0"/>
                <a:cs typeface="CeraGR-Regular ☞" charset="0"/>
              </a:rPr>
              <a:t>Backlogs</a:t>
            </a:r>
          </a:p>
          <a:p>
            <a:pPr marL="800100" lvl="2" indent="-342900">
              <a:spcBef>
                <a:spcPts val="600"/>
              </a:spcBef>
              <a:buFont typeface="Wingdings" panose="05000000000000000000" pitchFamily="2" charset="2"/>
              <a:buChar char="Ø"/>
            </a:pPr>
            <a:r>
              <a:rPr lang="en-US" sz="2400" dirty="0">
                <a:latin typeface="CeraGR-Regular ☞"/>
                <a:ea typeface="CeraGR-Regular ☞" charset="0"/>
                <a:cs typeface="CeraGR-Regular ☞" charset="0"/>
              </a:rPr>
              <a:t>Sprint and Capacity Planning </a:t>
            </a:r>
            <a:endParaRPr lang="en-US" sz="2400">
              <a:latin typeface="CeraGR-Regular ☞" charset="0"/>
              <a:ea typeface="CeraGR-Regular ☞" charset="0"/>
              <a:cs typeface="CeraGR-Regular ☞" charset="0"/>
            </a:endParaRPr>
          </a:p>
          <a:p>
            <a:pPr marL="800100" lvl="2" indent="-342900">
              <a:spcBef>
                <a:spcPts val="600"/>
              </a:spcBef>
              <a:buFont typeface="Wingdings" panose="05000000000000000000" pitchFamily="2" charset="2"/>
              <a:buChar char="Ø"/>
            </a:pPr>
            <a:r>
              <a:rPr lang="en-US" sz="2400" dirty="0">
                <a:latin typeface="CeraGR-Regular ☞"/>
                <a:ea typeface="CeraGR-Regular ☞" charset="0"/>
                <a:cs typeface="CeraGR-Regular ☞" charset="0"/>
              </a:rPr>
              <a:t>Queries</a:t>
            </a:r>
          </a:p>
          <a:p>
            <a:pPr marL="342900" indent="-342900">
              <a:spcBef>
                <a:spcPts val="600"/>
              </a:spcBef>
              <a:buFont typeface="Wingdings" panose="05000000000000000000" pitchFamily="2" charset="2"/>
              <a:buChar char="Ø"/>
            </a:pPr>
            <a:r>
              <a:rPr lang="en-US" sz="2400" dirty="0">
                <a:latin typeface="CeraGR-Regular ☞"/>
              </a:rPr>
              <a:t>What is Version Control?</a:t>
            </a:r>
          </a:p>
          <a:p>
            <a:pPr marL="342900" indent="-342900">
              <a:spcBef>
                <a:spcPts val="600"/>
              </a:spcBef>
              <a:buFont typeface="Wingdings" panose="05000000000000000000" pitchFamily="2" charset="2"/>
              <a:buChar char="Ø"/>
            </a:pPr>
            <a:r>
              <a:rPr lang="en-US" sz="2400" dirty="0">
                <a:latin typeface="CeraGR-Regular ☞"/>
              </a:rPr>
              <a:t>Git best practices</a:t>
            </a:r>
          </a:p>
          <a:p>
            <a:pPr marL="342900" indent="-342900">
              <a:spcBef>
                <a:spcPts val="600"/>
              </a:spcBef>
              <a:buFont typeface="Wingdings" panose="05000000000000000000" pitchFamily="2" charset="2"/>
              <a:buChar char="Ø"/>
            </a:pPr>
            <a:r>
              <a:rPr lang="en-US" sz="2400" dirty="0">
                <a:latin typeface="CeraGR-Regular ☞"/>
              </a:rPr>
              <a:t>CI/CD</a:t>
            </a:r>
          </a:p>
          <a:p>
            <a:pPr marL="342900" indent="-342900">
              <a:spcBef>
                <a:spcPts val="600"/>
              </a:spcBef>
              <a:buFont typeface="Wingdings" panose="05000000000000000000" pitchFamily="2" charset="2"/>
              <a:buChar char="Ø"/>
            </a:pPr>
            <a:r>
              <a:rPr lang="en-US" sz="2400" dirty="0" err="1">
                <a:latin typeface="CeraGR-Regular ☞"/>
              </a:rPr>
              <a:t>DevSecOps</a:t>
            </a:r>
            <a:r>
              <a:rPr lang="en-US" sz="2400" dirty="0">
                <a:latin typeface="CeraGR-Regular ☞"/>
              </a:rPr>
              <a:t> and CI Flow</a:t>
            </a:r>
          </a:p>
          <a:p>
            <a:pPr>
              <a:spcBef>
                <a:spcPts val="600"/>
              </a:spcBef>
            </a:pPr>
            <a:endParaRPr lang="en-US" sz="2400" dirty="0"/>
          </a:p>
        </p:txBody>
      </p:sp>
    </p:spTree>
    <p:extLst>
      <p:ext uri="{BB962C8B-B14F-4D97-AF65-F5344CB8AC3E}">
        <p14:creationId xmlns:p14="http://schemas.microsoft.com/office/powerpoint/2010/main" val="1771254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F6D60F-222C-4156-8A90-BCD03321AD5E}"/>
              </a:ext>
            </a:extLst>
          </p:cNvPr>
          <p:cNvSpPr>
            <a:spLocks noGrp="1"/>
          </p:cNvSpPr>
          <p:nvPr>
            <p:ph type="body" sz="quarter" idx="11"/>
          </p:nvPr>
        </p:nvSpPr>
        <p:spPr>
          <a:xfrm>
            <a:off x="279293" y="295565"/>
            <a:ext cx="4657209" cy="752475"/>
          </a:xfrm>
        </p:spPr>
        <p:txBody>
          <a:bodyPr/>
          <a:lstStyle/>
          <a:p>
            <a:r>
              <a:rPr lang="en-US"/>
              <a:t>Step 2: Adding backlogs item to a Sprint</a:t>
            </a:r>
          </a:p>
        </p:txBody>
      </p:sp>
      <p:sp>
        <p:nvSpPr>
          <p:cNvPr id="3" name="Text Placeholder 2">
            <a:extLst>
              <a:ext uri="{FF2B5EF4-FFF2-40B4-BE49-F238E27FC236}">
                <a16:creationId xmlns:a16="http://schemas.microsoft.com/office/drawing/2014/main" id="{9AD9F4F4-2124-43E3-93DC-086A9041A030}"/>
              </a:ext>
            </a:extLst>
          </p:cNvPr>
          <p:cNvSpPr>
            <a:spLocks noGrp="1"/>
          </p:cNvSpPr>
          <p:nvPr>
            <p:ph type="body" sz="quarter" idx="12"/>
          </p:nvPr>
        </p:nvSpPr>
        <p:spPr>
          <a:xfrm>
            <a:off x="279293" y="1658796"/>
            <a:ext cx="3344368" cy="3897009"/>
          </a:xfrm>
        </p:spPr>
        <p:txBody>
          <a:bodyPr/>
          <a:lstStyle/>
          <a:p>
            <a:pPr marL="342900" indent="-342900">
              <a:buFont typeface="Wingdings" panose="05000000000000000000" pitchFamily="2" charset="2"/>
              <a:buChar char="ü"/>
            </a:pPr>
            <a:r>
              <a:rPr lang="en-US"/>
              <a:t>Enable Planning to drag and drop user stories to iterations/sprints.</a:t>
            </a:r>
          </a:p>
          <a:p>
            <a:pPr marL="342900" indent="-342900">
              <a:buFont typeface="Wingdings" panose="05000000000000000000" pitchFamily="2" charset="2"/>
              <a:buChar char="ü"/>
            </a:pPr>
            <a:r>
              <a:rPr lang="en-US"/>
              <a:t>Supports adding items to future iterations</a:t>
            </a:r>
          </a:p>
          <a:p>
            <a:pPr marL="342900" indent="-342900">
              <a:buFont typeface="Wingdings" panose="05000000000000000000" pitchFamily="2" charset="2"/>
              <a:buChar char="Ø"/>
            </a:pPr>
            <a:r>
              <a:rPr lang="en-US" i="1"/>
              <a:t>Planned Effort</a:t>
            </a:r>
            <a:r>
              <a:rPr lang="en-US"/>
              <a:t> provides a sum of all </a:t>
            </a:r>
            <a:r>
              <a:rPr lang="en-US" i="1"/>
              <a:t>Story Points</a:t>
            </a:r>
            <a:r>
              <a:rPr lang="en-US"/>
              <a:t> or </a:t>
            </a:r>
            <a:r>
              <a:rPr lang="en-US" i="1"/>
              <a:t>Effort</a:t>
            </a:r>
            <a:r>
              <a:rPr lang="en-US"/>
              <a:t> defined for backlog items assigned to the sprint.</a:t>
            </a:r>
          </a:p>
        </p:txBody>
      </p:sp>
      <p:cxnSp>
        <p:nvCxnSpPr>
          <p:cNvPr id="6" name="Connector: Elbow 5">
            <a:extLst>
              <a:ext uri="{FF2B5EF4-FFF2-40B4-BE49-F238E27FC236}">
                <a16:creationId xmlns:a16="http://schemas.microsoft.com/office/drawing/2014/main" id="{B8B67D4B-2297-491D-AF47-1ED5FAF9A04B}"/>
              </a:ext>
            </a:extLst>
          </p:cNvPr>
          <p:cNvCxnSpPr>
            <a:cxnSpLocks/>
          </p:cNvCxnSpPr>
          <p:nvPr/>
        </p:nvCxnSpPr>
        <p:spPr>
          <a:xfrm rot="16200000" flipV="1">
            <a:off x="11431798" y="768484"/>
            <a:ext cx="433908" cy="175969"/>
          </a:xfrm>
          <a:prstGeom prst="bentConnector3">
            <a:avLst>
              <a:gd name="adj1" fmla="val 99968"/>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B1F063-3C09-44EB-B775-E8F304A9B5F2}"/>
              </a:ext>
            </a:extLst>
          </p:cNvPr>
          <p:cNvSpPr txBox="1"/>
          <p:nvPr/>
        </p:nvSpPr>
        <p:spPr>
          <a:xfrm>
            <a:off x="8424785" y="454848"/>
            <a:ext cx="3223967" cy="369332"/>
          </a:xfrm>
          <a:prstGeom prst="rect">
            <a:avLst/>
          </a:prstGeom>
          <a:noFill/>
        </p:spPr>
        <p:txBody>
          <a:bodyPr wrap="square" rtlCol="0">
            <a:spAutoFit/>
          </a:bodyPr>
          <a:lstStyle/>
          <a:p>
            <a:r>
              <a:rPr lang="en-US"/>
              <a:t>Burndown for current iteration</a:t>
            </a:r>
          </a:p>
        </p:txBody>
      </p:sp>
      <p:pic>
        <p:nvPicPr>
          <p:cNvPr id="8" name="Picture 7">
            <a:extLst>
              <a:ext uri="{FF2B5EF4-FFF2-40B4-BE49-F238E27FC236}">
                <a16:creationId xmlns:a16="http://schemas.microsoft.com/office/drawing/2014/main" id="{C2B35863-4BF7-4733-97AF-A83F994BA8C2}"/>
              </a:ext>
            </a:extLst>
          </p:cNvPr>
          <p:cNvPicPr>
            <a:picLocks noChangeAspect="1"/>
          </p:cNvPicPr>
          <p:nvPr/>
        </p:nvPicPr>
        <p:blipFill>
          <a:blip r:embed="rId2"/>
          <a:stretch>
            <a:fillRect/>
          </a:stretch>
        </p:blipFill>
        <p:spPr>
          <a:xfrm>
            <a:off x="4157223" y="1048040"/>
            <a:ext cx="7965648" cy="4304566"/>
          </a:xfrm>
          <a:prstGeom prst="rect">
            <a:avLst/>
          </a:prstGeom>
        </p:spPr>
      </p:pic>
      <p:sp>
        <p:nvSpPr>
          <p:cNvPr id="9" name="Rectangle 8">
            <a:extLst>
              <a:ext uri="{FF2B5EF4-FFF2-40B4-BE49-F238E27FC236}">
                <a16:creationId xmlns:a16="http://schemas.microsoft.com/office/drawing/2014/main" id="{C5857C17-3C05-4C87-9862-2D41A96BC1DD}"/>
              </a:ext>
            </a:extLst>
          </p:cNvPr>
          <p:cNvSpPr/>
          <p:nvPr/>
        </p:nvSpPr>
        <p:spPr>
          <a:xfrm>
            <a:off x="9115720" y="2919953"/>
            <a:ext cx="2846894" cy="509047"/>
          </a:xfrm>
          <a:prstGeom prst="rect">
            <a:avLst/>
          </a:prstGeom>
          <a:noFill/>
          <a:ln w="19050">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Line arrow: Straight">
            <a:extLst>
              <a:ext uri="{FF2B5EF4-FFF2-40B4-BE49-F238E27FC236}">
                <a16:creationId xmlns:a16="http://schemas.microsoft.com/office/drawing/2014/main" id="{949AC943-7F8C-46D0-B64B-3D1A6AEE6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9704" y="2044451"/>
            <a:ext cx="509048" cy="509048"/>
          </a:xfrm>
          <a:prstGeom prst="rect">
            <a:avLst/>
          </a:prstGeom>
        </p:spPr>
      </p:pic>
      <p:cxnSp>
        <p:nvCxnSpPr>
          <p:cNvPr id="13" name="Connector: Elbow 12">
            <a:extLst>
              <a:ext uri="{FF2B5EF4-FFF2-40B4-BE49-F238E27FC236}">
                <a16:creationId xmlns:a16="http://schemas.microsoft.com/office/drawing/2014/main" id="{6A89F6DC-9848-4D81-9A33-8BAF81B0ADAA}"/>
              </a:ext>
            </a:extLst>
          </p:cNvPr>
          <p:cNvCxnSpPr>
            <a:cxnSpLocks/>
          </p:cNvCxnSpPr>
          <p:nvPr/>
        </p:nvCxnSpPr>
        <p:spPr>
          <a:xfrm flipV="1">
            <a:off x="3505200" y="3488542"/>
            <a:ext cx="7033967" cy="613823"/>
          </a:xfrm>
          <a:prstGeom prst="bentConnector3">
            <a:avLst>
              <a:gd name="adj1" fmla="val 99977"/>
            </a:avLst>
          </a:prstGeom>
          <a:ln w="19050">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0507E7-F258-452A-A080-78B6492F34D8}"/>
              </a:ext>
            </a:extLst>
          </p:cNvPr>
          <p:cNvSpPr txBox="1"/>
          <p:nvPr/>
        </p:nvSpPr>
        <p:spPr>
          <a:xfrm>
            <a:off x="8036169" y="5951192"/>
            <a:ext cx="4272006" cy="307777"/>
          </a:xfrm>
          <a:prstGeom prst="rect">
            <a:avLst/>
          </a:prstGeom>
          <a:noFill/>
        </p:spPr>
        <p:txBody>
          <a:bodyPr wrap="square" rtlCol="0">
            <a:spAutoFit/>
          </a:bodyPr>
          <a:lstStyle/>
          <a:p>
            <a:r>
              <a:rPr lang="en-US" sz="1400" b="1">
                <a:solidFill>
                  <a:srgbClr val="00B050"/>
                </a:solidFill>
              </a:rPr>
              <a:t>Stakeholder: Project admin, Team admin, Developers </a:t>
            </a:r>
          </a:p>
        </p:txBody>
      </p:sp>
    </p:spTree>
    <p:extLst>
      <p:ext uri="{BB962C8B-B14F-4D97-AF65-F5344CB8AC3E}">
        <p14:creationId xmlns:p14="http://schemas.microsoft.com/office/powerpoint/2010/main" val="31226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10"/>
                                        </p:tgtEl>
                                      </p:cBhvr>
                                      <p:by x="150000" y="150000"/>
                                    </p:animScale>
                                  </p:childTnLst>
                                </p:cTn>
                              </p:par>
                            </p:childTnLst>
                          </p:cTn>
                        </p:par>
                        <p:par>
                          <p:cTn id="7" fill="hold">
                            <p:stCondLst>
                              <p:cond delay="1000"/>
                            </p:stCondLst>
                            <p:childTnLst>
                              <p:par>
                                <p:cTn id="8" presetID="6" presetClass="entr" presetSubtype="16"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750"/>
                                        <p:tgtEl>
                                          <p:spTgt spid="9"/>
                                        </p:tgtEl>
                                      </p:cBhvr>
                                    </p:animEffect>
                                  </p:childTnLst>
                                </p:cTn>
                              </p:par>
                            </p:childTnLst>
                          </p:cTn>
                        </p:par>
                        <p:par>
                          <p:cTn id="11" fill="hold">
                            <p:stCondLst>
                              <p:cond delay="1750"/>
                            </p:stCondLst>
                            <p:childTnLst>
                              <p:par>
                                <p:cTn id="12" presetID="2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225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2250"/>
                            </p:stCondLst>
                            <p:childTnLst>
                              <p:par>
                                <p:cTn id="19" presetID="1" presetClass="entr" presetSubtype="0" fill="hold" grpId="0" nodeType="afterEffect">
                                  <p:stCondLst>
                                    <p:cond delay="500"/>
                                  </p:stCondLst>
                                  <p:childTnLst>
                                    <p:set>
                                      <p:cBhvr>
                                        <p:cTn id="20" dur="1" fill="hold">
                                          <p:stCondLst>
                                            <p:cond delay="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9E0092-F53F-44B9-865F-122D69AF8014}"/>
              </a:ext>
            </a:extLst>
          </p:cNvPr>
          <p:cNvPicPr>
            <a:picLocks noChangeAspect="1"/>
          </p:cNvPicPr>
          <p:nvPr/>
        </p:nvPicPr>
        <p:blipFill>
          <a:blip r:embed="rId2"/>
          <a:stretch>
            <a:fillRect/>
          </a:stretch>
        </p:blipFill>
        <p:spPr>
          <a:xfrm>
            <a:off x="4741498" y="890437"/>
            <a:ext cx="7411297" cy="3698481"/>
          </a:xfrm>
          <a:prstGeom prst="rect">
            <a:avLst/>
          </a:prstGeom>
        </p:spPr>
      </p:pic>
      <p:sp>
        <p:nvSpPr>
          <p:cNvPr id="2" name="Text Placeholder 1">
            <a:extLst>
              <a:ext uri="{FF2B5EF4-FFF2-40B4-BE49-F238E27FC236}">
                <a16:creationId xmlns:a16="http://schemas.microsoft.com/office/drawing/2014/main" id="{89F6D60F-222C-4156-8A90-BCD03321AD5E}"/>
              </a:ext>
            </a:extLst>
          </p:cNvPr>
          <p:cNvSpPr>
            <a:spLocks noGrp="1"/>
          </p:cNvSpPr>
          <p:nvPr>
            <p:ph type="body" sz="quarter" idx="11"/>
          </p:nvPr>
        </p:nvSpPr>
        <p:spPr>
          <a:xfrm>
            <a:off x="231316" y="137962"/>
            <a:ext cx="4657209" cy="752475"/>
          </a:xfrm>
        </p:spPr>
        <p:txBody>
          <a:bodyPr/>
          <a:lstStyle/>
          <a:p>
            <a:r>
              <a:rPr lang="en-US"/>
              <a:t>Step 3: Add tasks</a:t>
            </a:r>
          </a:p>
        </p:txBody>
      </p:sp>
      <p:sp>
        <p:nvSpPr>
          <p:cNvPr id="3" name="Text Placeholder 2">
            <a:extLst>
              <a:ext uri="{FF2B5EF4-FFF2-40B4-BE49-F238E27FC236}">
                <a16:creationId xmlns:a16="http://schemas.microsoft.com/office/drawing/2014/main" id="{9AD9F4F4-2124-43E3-93DC-086A9041A030}"/>
              </a:ext>
            </a:extLst>
          </p:cNvPr>
          <p:cNvSpPr>
            <a:spLocks noGrp="1"/>
          </p:cNvSpPr>
          <p:nvPr>
            <p:ph type="body" sz="quarter" idx="12"/>
          </p:nvPr>
        </p:nvSpPr>
        <p:spPr>
          <a:xfrm>
            <a:off x="191502" y="1048039"/>
            <a:ext cx="4045403" cy="5076219"/>
          </a:xfrm>
        </p:spPr>
        <p:txBody>
          <a:bodyPr/>
          <a:lstStyle/>
          <a:p>
            <a:pPr marL="342900" indent="-342900">
              <a:buFont typeface="Wingdings" panose="05000000000000000000" pitchFamily="2" charset="2"/>
              <a:buChar char="Ø"/>
            </a:pPr>
            <a:r>
              <a:rPr lang="en-US"/>
              <a:t>2 Ways: </a:t>
            </a:r>
            <a:r>
              <a:rPr lang="en-US" b="1" err="1"/>
              <a:t>Taskboard</a:t>
            </a:r>
            <a:r>
              <a:rPr lang="en-US" b="1"/>
              <a:t> </a:t>
            </a:r>
            <a:r>
              <a:rPr lang="en-US"/>
              <a:t>(option 1) &amp; </a:t>
            </a:r>
            <a:r>
              <a:rPr lang="en-US" b="1"/>
              <a:t>Backlog</a:t>
            </a:r>
            <a:r>
              <a:rPr lang="en-US"/>
              <a:t> (option 2)</a:t>
            </a:r>
          </a:p>
          <a:p>
            <a:pPr marL="342900" indent="-342900">
              <a:buFont typeface="Wingdings" panose="05000000000000000000" pitchFamily="2" charset="2"/>
              <a:buChar char="Ø"/>
            </a:pPr>
            <a:r>
              <a:rPr lang="en-US"/>
              <a:t>From the </a:t>
            </a:r>
            <a:r>
              <a:rPr lang="en-US" b="1"/>
              <a:t>Backlog</a:t>
            </a:r>
            <a:r>
              <a:rPr lang="en-US"/>
              <a:t> view, choose the plus sign to open the work item form for a task(option 2).</a:t>
            </a:r>
          </a:p>
          <a:p>
            <a:pPr marL="342900" indent="-342900">
              <a:buFont typeface="Wingdings" panose="05000000000000000000" pitchFamily="2" charset="2"/>
              <a:buChar char="Ø"/>
            </a:pPr>
            <a:r>
              <a:rPr lang="en-US"/>
              <a:t>Tasks can be added to User Story or a Bug.</a:t>
            </a:r>
          </a:p>
          <a:p>
            <a:pPr marL="342900" indent="-342900">
              <a:buFont typeface="Wingdings" panose="05000000000000000000" pitchFamily="2" charset="2"/>
              <a:buChar char="Ø"/>
            </a:pPr>
            <a:r>
              <a:rPr lang="en-US"/>
              <a:t>Enter </a:t>
            </a:r>
            <a:r>
              <a:rPr lang="en-US" b="1" i="1">
                <a:solidFill>
                  <a:srgbClr val="00B0F0"/>
                </a:solidFill>
              </a:rPr>
              <a:t>Remaining Work</a:t>
            </a:r>
          </a:p>
          <a:p>
            <a:pPr marL="342900" indent="-342900">
              <a:buFont typeface="Wingdings" panose="05000000000000000000" pitchFamily="2" charset="2"/>
              <a:buChar char="Ø"/>
            </a:pPr>
            <a:r>
              <a:rPr lang="en-US"/>
              <a:t>At the planning stage, </a:t>
            </a:r>
            <a:r>
              <a:rPr lang="en-US" i="1"/>
              <a:t>Remaining Work</a:t>
            </a:r>
            <a:r>
              <a:rPr lang="en-US"/>
              <a:t> corresponds to an estimate of how long it will take to complete the task.</a:t>
            </a:r>
          </a:p>
          <a:p>
            <a:pPr marL="342900" indent="-342900">
              <a:buFont typeface="Wingdings" panose="05000000000000000000" pitchFamily="2" charset="2"/>
              <a:buChar char="Ø"/>
            </a:pPr>
            <a:r>
              <a:rPr lang="en-US"/>
              <a:t>A good rule of thumb is to size tasks to take no more than a day to complete. If a task is too large, the team should break it down.</a:t>
            </a:r>
          </a:p>
        </p:txBody>
      </p:sp>
      <p:cxnSp>
        <p:nvCxnSpPr>
          <p:cNvPr id="6" name="Connector: Elbow 5">
            <a:extLst>
              <a:ext uri="{FF2B5EF4-FFF2-40B4-BE49-F238E27FC236}">
                <a16:creationId xmlns:a16="http://schemas.microsoft.com/office/drawing/2014/main" id="{B8B67D4B-2297-491D-AF47-1ED5FAF9A04B}"/>
              </a:ext>
            </a:extLst>
          </p:cNvPr>
          <p:cNvCxnSpPr>
            <a:cxnSpLocks/>
          </p:cNvCxnSpPr>
          <p:nvPr/>
        </p:nvCxnSpPr>
        <p:spPr>
          <a:xfrm rot="5400000" flipH="1" flipV="1">
            <a:off x="4895684" y="1034294"/>
            <a:ext cx="985450" cy="441836"/>
          </a:xfrm>
          <a:prstGeom prst="bentConnector3">
            <a:avLst>
              <a:gd name="adj1" fmla="val 50000"/>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B1F063-3C09-44EB-B775-E8F304A9B5F2}"/>
              </a:ext>
            </a:extLst>
          </p:cNvPr>
          <p:cNvSpPr txBox="1"/>
          <p:nvPr/>
        </p:nvSpPr>
        <p:spPr>
          <a:xfrm>
            <a:off x="5212004" y="469365"/>
            <a:ext cx="823316" cy="307777"/>
          </a:xfrm>
          <a:prstGeom prst="rect">
            <a:avLst/>
          </a:prstGeom>
          <a:noFill/>
        </p:spPr>
        <p:txBody>
          <a:bodyPr wrap="square" rtlCol="0">
            <a:spAutoFit/>
          </a:bodyPr>
          <a:lstStyle/>
          <a:p>
            <a:r>
              <a:rPr lang="en-US" sz="1400"/>
              <a:t>Option 1</a:t>
            </a:r>
          </a:p>
        </p:txBody>
      </p:sp>
      <p:sp>
        <p:nvSpPr>
          <p:cNvPr id="9" name="TextBox 8">
            <a:extLst>
              <a:ext uri="{FF2B5EF4-FFF2-40B4-BE49-F238E27FC236}">
                <a16:creationId xmlns:a16="http://schemas.microsoft.com/office/drawing/2014/main" id="{BD9C92BD-FD09-4FB5-B19A-C6083D9A16AC}"/>
              </a:ext>
            </a:extLst>
          </p:cNvPr>
          <p:cNvSpPr txBox="1"/>
          <p:nvPr/>
        </p:nvSpPr>
        <p:spPr>
          <a:xfrm>
            <a:off x="4170367" y="3237339"/>
            <a:ext cx="997124" cy="307777"/>
          </a:xfrm>
          <a:prstGeom prst="rect">
            <a:avLst/>
          </a:prstGeom>
          <a:noFill/>
        </p:spPr>
        <p:txBody>
          <a:bodyPr wrap="square" rtlCol="0">
            <a:spAutoFit/>
          </a:bodyPr>
          <a:lstStyle/>
          <a:p>
            <a:r>
              <a:rPr lang="en-US" sz="1400"/>
              <a:t>Option 2</a:t>
            </a:r>
          </a:p>
        </p:txBody>
      </p:sp>
      <p:sp>
        <p:nvSpPr>
          <p:cNvPr id="10" name="Rectangle 9">
            <a:extLst>
              <a:ext uri="{FF2B5EF4-FFF2-40B4-BE49-F238E27FC236}">
                <a16:creationId xmlns:a16="http://schemas.microsoft.com/office/drawing/2014/main" id="{88FD45BA-AD72-451C-A8D3-1B1553559696}"/>
              </a:ext>
            </a:extLst>
          </p:cNvPr>
          <p:cNvSpPr/>
          <p:nvPr/>
        </p:nvSpPr>
        <p:spPr>
          <a:xfrm>
            <a:off x="4878721" y="1767656"/>
            <a:ext cx="730606" cy="301690"/>
          </a:xfrm>
          <a:prstGeom prst="rect">
            <a:avLst/>
          </a:prstGeom>
          <a:noFill/>
          <a:ln w="38100">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9930BB-2902-4B1B-97E3-39369FC90464}"/>
              </a:ext>
            </a:extLst>
          </p:cNvPr>
          <p:cNvSpPr/>
          <p:nvPr/>
        </p:nvSpPr>
        <p:spPr>
          <a:xfrm>
            <a:off x="4735467" y="2431702"/>
            <a:ext cx="997124" cy="780237"/>
          </a:xfrm>
          <a:prstGeom prst="rect">
            <a:avLst/>
          </a:prstGeom>
          <a:noFill/>
          <a:ln w="38100">
            <a:solidFill>
              <a:srgbClr val="D10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F3CBB7-57CC-49B9-BEE4-F43C58FF44AC}"/>
              </a:ext>
            </a:extLst>
          </p:cNvPr>
          <p:cNvSpPr/>
          <p:nvPr/>
        </p:nvSpPr>
        <p:spPr>
          <a:xfrm>
            <a:off x="7787559" y="5724149"/>
            <a:ext cx="4491935" cy="400110"/>
          </a:xfrm>
          <a:prstGeom prst="rect">
            <a:avLst/>
          </a:prstGeom>
        </p:spPr>
        <p:txBody>
          <a:bodyPr wrap="none">
            <a:spAutoFit/>
          </a:bodyPr>
          <a:lstStyle/>
          <a:p>
            <a:r>
              <a:rPr lang="en-US" sz="2000" b="1">
                <a:solidFill>
                  <a:srgbClr val="00B050"/>
                </a:solidFill>
              </a:rPr>
              <a:t>Stakeholder: Team admin or Developers </a:t>
            </a:r>
          </a:p>
        </p:txBody>
      </p:sp>
      <p:sp>
        <p:nvSpPr>
          <p:cNvPr id="17" name="Oval 16">
            <a:extLst>
              <a:ext uri="{FF2B5EF4-FFF2-40B4-BE49-F238E27FC236}">
                <a16:creationId xmlns:a16="http://schemas.microsoft.com/office/drawing/2014/main" id="{B64359E0-4579-4DF8-8FD3-DCA7A3AAD59A}"/>
              </a:ext>
            </a:extLst>
          </p:cNvPr>
          <p:cNvSpPr/>
          <p:nvPr/>
        </p:nvSpPr>
        <p:spPr>
          <a:xfrm>
            <a:off x="11167711" y="2069346"/>
            <a:ext cx="763538" cy="146633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Tree>
    <p:extLst>
      <p:ext uri="{BB962C8B-B14F-4D97-AF65-F5344CB8AC3E}">
        <p14:creationId xmlns:p14="http://schemas.microsoft.com/office/powerpoint/2010/main" val="371132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21" presetClass="entr" presetSubtype="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1)">
                                      <p:cBhvr>
                                        <p:cTn id="2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2AA593-3BD7-4A74-82BF-728DD2E54C1B}"/>
              </a:ext>
            </a:extLst>
          </p:cNvPr>
          <p:cNvSpPr>
            <a:spLocks noGrp="1"/>
          </p:cNvSpPr>
          <p:nvPr>
            <p:ph type="body" sz="quarter" idx="11"/>
          </p:nvPr>
        </p:nvSpPr>
        <p:spPr>
          <a:xfrm>
            <a:off x="385764" y="146468"/>
            <a:ext cx="4657209" cy="752475"/>
          </a:xfrm>
        </p:spPr>
        <p:txBody>
          <a:bodyPr/>
          <a:lstStyle/>
          <a:p>
            <a:r>
              <a:rPr lang="en-US"/>
              <a:t>Add tasks Cont’d</a:t>
            </a:r>
          </a:p>
        </p:txBody>
      </p:sp>
      <p:sp>
        <p:nvSpPr>
          <p:cNvPr id="3" name="Text Placeholder 2">
            <a:extLst>
              <a:ext uri="{FF2B5EF4-FFF2-40B4-BE49-F238E27FC236}">
                <a16:creationId xmlns:a16="http://schemas.microsoft.com/office/drawing/2014/main" id="{D82015FF-9A9E-4DFC-BF40-B32B3B913172}"/>
              </a:ext>
            </a:extLst>
          </p:cNvPr>
          <p:cNvSpPr>
            <a:spLocks noGrp="1"/>
          </p:cNvSpPr>
          <p:nvPr>
            <p:ph type="body" sz="quarter" idx="12"/>
          </p:nvPr>
        </p:nvSpPr>
        <p:spPr>
          <a:xfrm>
            <a:off x="306569" y="762635"/>
            <a:ext cx="3962768" cy="3885887"/>
          </a:xfrm>
        </p:spPr>
        <p:txBody>
          <a:bodyPr/>
          <a:lstStyle/>
          <a:p>
            <a:pPr marL="342900" indent="-342900">
              <a:buFont typeface="Wingdings" panose="05000000000000000000" pitchFamily="2" charset="2"/>
              <a:buChar char="Ø"/>
            </a:pPr>
            <a:r>
              <a:rPr lang="en-US" sz="1600"/>
              <a:t>During the sprint, team members update remaining work to continually reflect the time required to complete the task.</a:t>
            </a:r>
          </a:p>
          <a:p>
            <a:pPr marL="342900" indent="-342900">
              <a:buFont typeface="Wingdings" panose="05000000000000000000" pitchFamily="2" charset="2"/>
              <a:buChar char="Ø"/>
            </a:pPr>
            <a:r>
              <a:rPr lang="en-US" sz="1600"/>
              <a:t>This value can actually increase after work begins. For example, after working 4 hours on a task that was estimated to take 8 hours, the team member realizes he needs 16 hours over what he estimated. He would update the </a:t>
            </a:r>
            <a:r>
              <a:rPr lang="en-US" sz="1600" i="1"/>
              <a:t>Remaining Work</a:t>
            </a:r>
            <a:r>
              <a:rPr lang="en-US" sz="1600"/>
              <a:t> field with 20 (8-4+16).</a:t>
            </a:r>
          </a:p>
        </p:txBody>
      </p:sp>
      <p:pic>
        <p:nvPicPr>
          <p:cNvPr id="5" name="Picture 4">
            <a:extLst>
              <a:ext uri="{FF2B5EF4-FFF2-40B4-BE49-F238E27FC236}">
                <a16:creationId xmlns:a16="http://schemas.microsoft.com/office/drawing/2014/main" id="{8407ED11-B439-45B2-BAAF-DD0968C8695C}"/>
              </a:ext>
            </a:extLst>
          </p:cNvPr>
          <p:cNvPicPr>
            <a:picLocks noChangeAspect="1"/>
          </p:cNvPicPr>
          <p:nvPr/>
        </p:nvPicPr>
        <p:blipFill>
          <a:blip r:embed="rId2"/>
          <a:stretch>
            <a:fillRect/>
          </a:stretch>
        </p:blipFill>
        <p:spPr>
          <a:xfrm>
            <a:off x="4199006" y="245183"/>
            <a:ext cx="7867303" cy="3338639"/>
          </a:xfrm>
          <a:prstGeom prst="rect">
            <a:avLst/>
          </a:prstGeom>
        </p:spPr>
      </p:pic>
      <p:graphicFrame>
        <p:nvGraphicFramePr>
          <p:cNvPr id="7" name="Table 6">
            <a:extLst>
              <a:ext uri="{FF2B5EF4-FFF2-40B4-BE49-F238E27FC236}">
                <a16:creationId xmlns:a16="http://schemas.microsoft.com/office/drawing/2014/main" id="{A9AAF427-1127-4040-BE3D-8B958B8AB26D}"/>
              </a:ext>
            </a:extLst>
          </p:cNvPr>
          <p:cNvGraphicFramePr>
            <a:graphicFrameLocks noGrp="1"/>
          </p:cNvGraphicFramePr>
          <p:nvPr>
            <p:extLst>
              <p:ext uri="{D42A27DB-BD31-4B8C-83A1-F6EECF244321}">
                <p14:modId xmlns:p14="http://schemas.microsoft.com/office/powerpoint/2010/main" val="4059101989"/>
              </p:ext>
            </p:extLst>
          </p:nvPr>
        </p:nvGraphicFramePr>
        <p:xfrm>
          <a:off x="228070" y="3426792"/>
          <a:ext cx="3962768" cy="2656840"/>
        </p:xfrm>
        <a:graphic>
          <a:graphicData uri="http://schemas.openxmlformats.org/drawingml/2006/table">
            <a:tbl>
              <a:tblPr firstRow="1" bandRow="1">
                <a:tableStyleId>{5940675A-B579-460E-94D1-54222C63F5DA}</a:tableStyleId>
              </a:tblPr>
              <a:tblGrid>
                <a:gridCol w="1547305">
                  <a:extLst>
                    <a:ext uri="{9D8B030D-6E8A-4147-A177-3AD203B41FA5}">
                      <a16:colId xmlns:a16="http://schemas.microsoft.com/office/drawing/2014/main" val="1851577555"/>
                    </a:ext>
                  </a:extLst>
                </a:gridCol>
                <a:gridCol w="2415463">
                  <a:extLst>
                    <a:ext uri="{9D8B030D-6E8A-4147-A177-3AD203B41FA5}">
                      <a16:colId xmlns:a16="http://schemas.microsoft.com/office/drawing/2014/main" val="2383569714"/>
                    </a:ext>
                  </a:extLst>
                </a:gridCol>
              </a:tblGrid>
              <a:tr h="370840">
                <a:tc>
                  <a:txBody>
                    <a:bodyPr/>
                    <a:lstStyle/>
                    <a:p>
                      <a:r>
                        <a:rPr lang="en-US" b="1"/>
                        <a:t>Field</a:t>
                      </a:r>
                    </a:p>
                  </a:txBody>
                  <a:tcPr/>
                </a:tc>
                <a:tc>
                  <a:txBody>
                    <a:bodyPr/>
                    <a:lstStyle/>
                    <a:p>
                      <a:r>
                        <a:rPr lang="en-US" b="1"/>
                        <a:t>Usage</a:t>
                      </a:r>
                    </a:p>
                  </a:txBody>
                  <a:tcPr/>
                </a:tc>
                <a:extLst>
                  <a:ext uri="{0D108BD9-81ED-4DB2-BD59-A6C34878D82A}">
                    <a16:rowId xmlns:a16="http://schemas.microsoft.com/office/drawing/2014/main" val="2622300188"/>
                  </a:ext>
                </a:extLst>
              </a:tr>
              <a:tr h="370840">
                <a:tc>
                  <a:txBody>
                    <a:bodyPr/>
                    <a:lstStyle/>
                    <a:p>
                      <a:r>
                        <a:rPr lang="en-US" sz="1200"/>
                        <a:t>Original Estimate</a:t>
                      </a:r>
                    </a:p>
                  </a:txBody>
                  <a:tcPr/>
                </a:tc>
                <a:tc>
                  <a:txBody>
                    <a:bodyPr/>
                    <a:lstStyle/>
                    <a:p>
                      <a:pPr marL="171450" indent="-171450">
                        <a:buFont typeface="Wingdings" panose="05000000000000000000" pitchFamily="2" charset="2"/>
                        <a:buChar char="§"/>
                      </a:pPr>
                      <a:r>
                        <a:rPr lang="en-US" sz="1200" b="0" i="0" kern="1200">
                          <a:solidFill>
                            <a:schemeClr val="tx1"/>
                          </a:solidFill>
                          <a:effectLst/>
                          <a:latin typeface="+mn-lt"/>
                          <a:ea typeface="+mn-ea"/>
                          <a:cs typeface="+mn-cs"/>
                        </a:rPr>
                        <a:t>estimated work required to complete a task</a:t>
                      </a:r>
                    </a:p>
                    <a:p>
                      <a:pPr marL="171450" indent="-171450">
                        <a:buFont typeface="Wingdings" panose="05000000000000000000" pitchFamily="2" charset="2"/>
                        <a:buChar char="§"/>
                      </a:pPr>
                      <a:r>
                        <a:rPr lang="en-US" sz="1200" b="0" i="0" kern="1200">
                          <a:solidFill>
                            <a:schemeClr val="tx1"/>
                          </a:solidFill>
                          <a:effectLst/>
                          <a:latin typeface="+mn-lt"/>
                          <a:ea typeface="+mn-ea"/>
                          <a:cs typeface="+mn-cs"/>
                        </a:rPr>
                        <a:t>Does not change once assigned</a:t>
                      </a:r>
                      <a:endParaRPr lang="en-US" sz="1200"/>
                    </a:p>
                  </a:txBody>
                  <a:tcPr/>
                </a:tc>
                <a:extLst>
                  <a:ext uri="{0D108BD9-81ED-4DB2-BD59-A6C34878D82A}">
                    <a16:rowId xmlns:a16="http://schemas.microsoft.com/office/drawing/2014/main" val="1740839138"/>
                  </a:ext>
                </a:extLst>
              </a:tr>
              <a:tr h="370840">
                <a:tc>
                  <a:txBody>
                    <a:bodyPr/>
                    <a:lstStyle/>
                    <a:p>
                      <a:r>
                        <a:rPr lang="en-US" sz="1200"/>
                        <a:t>Remaining</a:t>
                      </a:r>
                    </a:p>
                  </a:txBody>
                  <a:tcPr/>
                </a:tc>
                <a:tc>
                  <a:txBody>
                    <a:bodyPr/>
                    <a:lstStyle/>
                    <a:p>
                      <a:pPr marL="285750" indent="-285750">
                        <a:buFont typeface="Wingdings" panose="05000000000000000000" pitchFamily="2" charset="2"/>
                        <a:buChar char="§"/>
                      </a:pPr>
                      <a:r>
                        <a:rPr lang="en-US" sz="1200" b="0" i="0" kern="1200">
                          <a:solidFill>
                            <a:schemeClr val="tx1"/>
                          </a:solidFill>
                          <a:effectLst/>
                          <a:latin typeface="+mn-lt"/>
                          <a:ea typeface="+mn-ea"/>
                          <a:cs typeface="+mn-cs"/>
                        </a:rPr>
                        <a:t>The amount of work remaining to complete a task. As work progresses, update this field</a:t>
                      </a:r>
                    </a:p>
                    <a:p>
                      <a:pPr marL="285750" indent="-285750">
                        <a:buFont typeface="Wingdings" panose="05000000000000000000" pitchFamily="2" charset="2"/>
                        <a:buChar char="§"/>
                      </a:pPr>
                      <a:r>
                        <a:rPr lang="en-US" sz="1200" b="0" i="0" kern="1200">
                          <a:solidFill>
                            <a:schemeClr val="tx1"/>
                          </a:solidFill>
                          <a:effectLst/>
                          <a:latin typeface="+mn-lt"/>
                          <a:ea typeface="+mn-ea"/>
                          <a:cs typeface="+mn-cs"/>
                        </a:rPr>
                        <a:t>Used for calculate capacity charts and sprint burndown charts</a:t>
                      </a:r>
                      <a:endParaRPr lang="en-US" sz="1200"/>
                    </a:p>
                  </a:txBody>
                  <a:tcPr/>
                </a:tc>
                <a:extLst>
                  <a:ext uri="{0D108BD9-81ED-4DB2-BD59-A6C34878D82A}">
                    <a16:rowId xmlns:a16="http://schemas.microsoft.com/office/drawing/2014/main" val="2544290882"/>
                  </a:ext>
                </a:extLst>
              </a:tr>
              <a:tr h="370840">
                <a:tc>
                  <a:txBody>
                    <a:bodyPr/>
                    <a:lstStyle/>
                    <a:p>
                      <a:r>
                        <a:rPr lang="en-US" sz="1200"/>
                        <a:t>Completed</a:t>
                      </a:r>
                    </a:p>
                  </a:txBody>
                  <a:tcPr/>
                </a:tc>
                <a:tc>
                  <a:txBody>
                    <a:bodyPr/>
                    <a:lstStyle/>
                    <a:p>
                      <a:pPr marL="285750" indent="-285750">
                        <a:buFont typeface="Wingdings" panose="05000000000000000000" pitchFamily="2" charset="2"/>
                        <a:buChar char="§"/>
                      </a:pPr>
                      <a:r>
                        <a:rPr lang="en-US" sz="1200" b="0" i="0" kern="1200">
                          <a:solidFill>
                            <a:schemeClr val="tx1"/>
                          </a:solidFill>
                          <a:effectLst/>
                          <a:latin typeface="+mn-lt"/>
                          <a:ea typeface="+mn-ea"/>
                          <a:cs typeface="+mn-cs"/>
                        </a:rPr>
                        <a:t>The amount of work spent implementing a task.</a:t>
                      </a:r>
                      <a:endParaRPr lang="en-US" sz="1200"/>
                    </a:p>
                  </a:txBody>
                  <a:tcPr/>
                </a:tc>
                <a:extLst>
                  <a:ext uri="{0D108BD9-81ED-4DB2-BD59-A6C34878D82A}">
                    <a16:rowId xmlns:a16="http://schemas.microsoft.com/office/drawing/2014/main" val="1063320207"/>
                  </a:ext>
                </a:extLst>
              </a:tr>
            </a:tbl>
          </a:graphicData>
        </a:graphic>
      </p:graphicFrame>
      <p:sp>
        <p:nvSpPr>
          <p:cNvPr id="9" name="TextBox 8">
            <a:extLst>
              <a:ext uri="{FF2B5EF4-FFF2-40B4-BE49-F238E27FC236}">
                <a16:creationId xmlns:a16="http://schemas.microsoft.com/office/drawing/2014/main" id="{FC405A80-1C9E-4E16-97B2-17C03D910CC3}"/>
              </a:ext>
            </a:extLst>
          </p:cNvPr>
          <p:cNvSpPr txBox="1"/>
          <p:nvPr/>
        </p:nvSpPr>
        <p:spPr>
          <a:xfrm>
            <a:off x="7922665" y="2567078"/>
            <a:ext cx="1051653" cy="276999"/>
          </a:xfrm>
          <a:prstGeom prst="rect">
            <a:avLst/>
          </a:prstGeom>
          <a:noFill/>
          <a:ln w="28575">
            <a:solidFill>
              <a:srgbClr val="D10B82"/>
            </a:solidFill>
            <a:prstDash val="dashDot"/>
          </a:ln>
        </p:spPr>
        <p:txBody>
          <a:bodyPr wrap="square" rtlCol="0">
            <a:spAutoFit/>
          </a:bodyPr>
          <a:lstStyle/>
          <a:p>
            <a:pPr algn="r"/>
            <a:r>
              <a:rPr lang="en-US" sz="1200"/>
              <a:t>20</a:t>
            </a:r>
          </a:p>
        </p:txBody>
      </p:sp>
      <p:pic>
        <p:nvPicPr>
          <p:cNvPr id="10" name="Picture 9">
            <a:extLst>
              <a:ext uri="{FF2B5EF4-FFF2-40B4-BE49-F238E27FC236}">
                <a16:creationId xmlns:a16="http://schemas.microsoft.com/office/drawing/2014/main" id="{04B619AF-102A-4600-916C-9A904B00332C}"/>
              </a:ext>
            </a:extLst>
          </p:cNvPr>
          <p:cNvPicPr>
            <a:picLocks noChangeAspect="1"/>
          </p:cNvPicPr>
          <p:nvPr/>
        </p:nvPicPr>
        <p:blipFill rotWithShape="1">
          <a:blip r:embed="rId3"/>
          <a:srcRect t="32369"/>
          <a:stretch/>
        </p:blipFill>
        <p:spPr>
          <a:xfrm>
            <a:off x="8443959" y="3682536"/>
            <a:ext cx="2927229" cy="1473926"/>
          </a:xfrm>
          <a:prstGeom prst="rect">
            <a:avLst/>
          </a:prstGeom>
        </p:spPr>
      </p:pic>
      <p:cxnSp>
        <p:nvCxnSpPr>
          <p:cNvPr id="12" name="Connector: Elbow 11">
            <a:extLst>
              <a:ext uri="{FF2B5EF4-FFF2-40B4-BE49-F238E27FC236}">
                <a16:creationId xmlns:a16="http://schemas.microsoft.com/office/drawing/2014/main" id="{B07A2953-63A4-417E-A77E-D93077432B6F}"/>
              </a:ext>
            </a:extLst>
          </p:cNvPr>
          <p:cNvCxnSpPr>
            <a:cxnSpLocks/>
          </p:cNvCxnSpPr>
          <p:nvPr/>
        </p:nvCxnSpPr>
        <p:spPr>
          <a:xfrm rot="16200000" flipH="1">
            <a:off x="8272021" y="2163451"/>
            <a:ext cx="1904216" cy="1366890"/>
          </a:xfrm>
          <a:prstGeom prst="bentConnector3">
            <a:avLst>
              <a:gd name="adj1" fmla="val 0"/>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12C767-13DB-4ADA-B397-8283DE23EB65}"/>
              </a:ext>
            </a:extLst>
          </p:cNvPr>
          <p:cNvSpPr txBox="1"/>
          <p:nvPr/>
        </p:nvSpPr>
        <p:spPr>
          <a:xfrm>
            <a:off x="4703975" y="3753285"/>
            <a:ext cx="3218690" cy="1477328"/>
          </a:xfrm>
          <a:prstGeom prst="rect">
            <a:avLst/>
          </a:prstGeom>
          <a:noFill/>
        </p:spPr>
        <p:txBody>
          <a:bodyPr wrap="square" rtlCol="0">
            <a:spAutoFit/>
          </a:bodyPr>
          <a:lstStyle/>
          <a:p>
            <a:pPr marL="285750" indent="-285750">
              <a:buFont typeface="Wingdings" panose="05000000000000000000" pitchFamily="2" charset="2"/>
              <a:buChar char="Ø"/>
            </a:pPr>
            <a:r>
              <a:rPr lang="en-US"/>
              <a:t>Activity dropdown: Select the type of activity this task represents when your team estimates sprint capacity by activity.</a:t>
            </a:r>
          </a:p>
        </p:txBody>
      </p:sp>
    </p:spTree>
    <p:extLst>
      <p:ext uri="{BB962C8B-B14F-4D97-AF65-F5344CB8AC3E}">
        <p14:creationId xmlns:p14="http://schemas.microsoft.com/office/powerpoint/2010/main" val="20621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F6D60F-222C-4156-8A90-BCD03321AD5E}"/>
              </a:ext>
            </a:extLst>
          </p:cNvPr>
          <p:cNvSpPr>
            <a:spLocks noGrp="1"/>
          </p:cNvSpPr>
          <p:nvPr>
            <p:ph type="body" sz="quarter" idx="11"/>
          </p:nvPr>
        </p:nvSpPr>
        <p:spPr>
          <a:xfrm>
            <a:off x="279293" y="295565"/>
            <a:ext cx="4657209" cy="752475"/>
          </a:xfrm>
        </p:spPr>
        <p:txBody>
          <a:bodyPr anchor="t"/>
          <a:lstStyle/>
          <a:p>
            <a:r>
              <a:rPr lang="en-US">
                <a:latin typeface="CeraGR-Bold ☞"/>
              </a:rPr>
              <a:t>Step 4: Set Capacity</a:t>
            </a:r>
          </a:p>
        </p:txBody>
      </p:sp>
      <p:sp>
        <p:nvSpPr>
          <p:cNvPr id="3" name="Text Placeholder 2">
            <a:extLst>
              <a:ext uri="{FF2B5EF4-FFF2-40B4-BE49-F238E27FC236}">
                <a16:creationId xmlns:a16="http://schemas.microsoft.com/office/drawing/2014/main" id="{9AD9F4F4-2124-43E3-93DC-086A9041A030}"/>
              </a:ext>
            </a:extLst>
          </p:cNvPr>
          <p:cNvSpPr>
            <a:spLocks noGrp="1"/>
          </p:cNvSpPr>
          <p:nvPr>
            <p:ph type="body" sz="quarter" idx="12"/>
          </p:nvPr>
        </p:nvSpPr>
        <p:spPr>
          <a:xfrm>
            <a:off x="313860" y="1486056"/>
            <a:ext cx="3843362" cy="3885887"/>
          </a:xfrm>
        </p:spPr>
        <p:txBody>
          <a:bodyPr/>
          <a:lstStyle/>
          <a:p>
            <a:pPr marL="342900" indent="-342900">
              <a:buFont typeface="Wingdings" panose="05000000000000000000" pitchFamily="2" charset="2"/>
              <a:buChar char="Ø"/>
            </a:pPr>
            <a:r>
              <a:rPr lang="en-US"/>
              <a:t>Capacity correlates to actual task time, either hours or days, that an individual or a team has to work.</a:t>
            </a:r>
          </a:p>
          <a:p>
            <a:pPr marL="342900" indent="-342900">
              <a:buFont typeface="Wingdings" panose="05000000000000000000" pitchFamily="2" charset="2"/>
              <a:buChar char="Ø"/>
            </a:pPr>
            <a:r>
              <a:rPr lang="en-US"/>
              <a:t>By setting team capacity, the team knows exactly the total number of work hours or days the team has for each sprint.</a:t>
            </a:r>
          </a:p>
          <a:p>
            <a:pPr marL="342900" indent="-342900">
              <a:buFont typeface="Wingdings" panose="05000000000000000000" pitchFamily="2" charset="2"/>
              <a:buChar char="Ø"/>
            </a:pPr>
            <a:endParaRPr lang="en-US" sz="1800"/>
          </a:p>
          <a:p>
            <a:pPr marL="342900" indent="-342900">
              <a:buFont typeface="Wingdings" panose="05000000000000000000" pitchFamily="2" charset="2"/>
              <a:buChar char="Ø"/>
            </a:pPr>
            <a:endParaRPr lang="en-US" sz="1800"/>
          </a:p>
        </p:txBody>
      </p:sp>
      <p:pic>
        <p:nvPicPr>
          <p:cNvPr id="10" name="Picture 9">
            <a:extLst>
              <a:ext uri="{FF2B5EF4-FFF2-40B4-BE49-F238E27FC236}">
                <a16:creationId xmlns:a16="http://schemas.microsoft.com/office/drawing/2014/main" id="{75F7CA45-0A48-4F75-B09B-1B98F2064CFB}"/>
              </a:ext>
            </a:extLst>
          </p:cNvPr>
          <p:cNvPicPr>
            <a:picLocks noChangeAspect="1"/>
          </p:cNvPicPr>
          <p:nvPr/>
        </p:nvPicPr>
        <p:blipFill>
          <a:blip r:embed="rId2"/>
          <a:stretch>
            <a:fillRect/>
          </a:stretch>
        </p:blipFill>
        <p:spPr>
          <a:xfrm>
            <a:off x="4273853" y="891470"/>
            <a:ext cx="7663992" cy="4594551"/>
          </a:xfrm>
          <a:prstGeom prst="rect">
            <a:avLst/>
          </a:prstGeom>
        </p:spPr>
      </p:pic>
      <p:sp>
        <p:nvSpPr>
          <p:cNvPr id="4" name="TextBox 3">
            <a:extLst>
              <a:ext uri="{FF2B5EF4-FFF2-40B4-BE49-F238E27FC236}">
                <a16:creationId xmlns:a16="http://schemas.microsoft.com/office/drawing/2014/main" id="{50BC1ECE-FA6C-48D6-B703-0B6A42D96E13}"/>
              </a:ext>
            </a:extLst>
          </p:cNvPr>
          <p:cNvSpPr txBox="1"/>
          <p:nvPr/>
        </p:nvSpPr>
        <p:spPr>
          <a:xfrm>
            <a:off x="198794" y="5856135"/>
            <a:ext cx="6090246" cy="861774"/>
          </a:xfrm>
          <a:prstGeom prst="rect">
            <a:avLst/>
          </a:prstGeom>
          <a:noFill/>
        </p:spPr>
        <p:txBody>
          <a:bodyPr wrap="square" rtlCol="0">
            <a:spAutoFit/>
          </a:bodyPr>
          <a:lstStyle/>
          <a:p>
            <a:r>
              <a:rPr lang="en-US" b="1">
                <a:solidFill>
                  <a:srgbClr val="00B050"/>
                </a:solidFill>
              </a:rPr>
              <a:t>Stakeholder (set capacity): Team admin or Project Manager</a:t>
            </a:r>
          </a:p>
          <a:p>
            <a:r>
              <a:rPr lang="en-US" sz="1400"/>
              <a:t> </a:t>
            </a:r>
          </a:p>
          <a:p>
            <a:endParaRPr lang="en-US"/>
          </a:p>
        </p:txBody>
      </p:sp>
    </p:spTree>
    <p:extLst>
      <p:ext uri="{BB962C8B-B14F-4D97-AF65-F5344CB8AC3E}">
        <p14:creationId xmlns:p14="http://schemas.microsoft.com/office/powerpoint/2010/main" val="189197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F6D60F-222C-4156-8A90-BCD03321AD5E}"/>
              </a:ext>
            </a:extLst>
          </p:cNvPr>
          <p:cNvSpPr>
            <a:spLocks noGrp="1"/>
          </p:cNvSpPr>
          <p:nvPr>
            <p:ph type="body" sz="quarter" idx="11"/>
          </p:nvPr>
        </p:nvSpPr>
        <p:spPr>
          <a:xfrm>
            <a:off x="279293" y="295565"/>
            <a:ext cx="4657209" cy="752475"/>
          </a:xfrm>
        </p:spPr>
        <p:txBody>
          <a:bodyPr anchor="t"/>
          <a:lstStyle/>
          <a:p>
            <a:r>
              <a:rPr lang="en-US">
                <a:latin typeface="CeraGR-Bold ☞"/>
              </a:rPr>
              <a:t>Step 5: See work details</a:t>
            </a:r>
          </a:p>
        </p:txBody>
      </p:sp>
      <p:sp>
        <p:nvSpPr>
          <p:cNvPr id="3" name="Text Placeholder 2">
            <a:extLst>
              <a:ext uri="{FF2B5EF4-FFF2-40B4-BE49-F238E27FC236}">
                <a16:creationId xmlns:a16="http://schemas.microsoft.com/office/drawing/2014/main" id="{9AD9F4F4-2124-43E3-93DC-086A9041A030}"/>
              </a:ext>
            </a:extLst>
          </p:cNvPr>
          <p:cNvSpPr>
            <a:spLocks noGrp="1"/>
          </p:cNvSpPr>
          <p:nvPr>
            <p:ph type="body" sz="quarter" idx="12"/>
          </p:nvPr>
        </p:nvSpPr>
        <p:spPr>
          <a:xfrm>
            <a:off x="279293" y="1033747"/>
            <a:ext cx="3623404" cy="1615185"/>
          </a:xfrm>
        </p:spPr>
        <p:txBody>
          <a:bodyPr/>
          <a:lstStyle/>
          <a:p>
            <a:pPr marL="342900" indent="-342900">
              <a:buFont typeface="Wingdings" panose="05000000000000000000" pitchFamily="2" charset="2"/>
              <a:buChar char="Ø"/>
            </a:pPr>
            <a:r>
              <a:rPr lang="en-US" dirty="0"/>
              <a:t>In the drop-down options (image on previous slide) enable work details to see if the team or a team member is at, under, or over capacity.</a:t>
            </a:r>
          </a:p>
          <a:p>
            <a:endParaRPr lang="en-US" dirty="0"/>
          </a:p>
        </p:txBody>
      </p:sp>
      <p:sp>
        <p:nvSpPr>
          <p:cNvPr id="7" name="TextBox 6">
            <a:extLst>
              <a:ext uri="{FF2B5EF4-FFF2-40B4-BE49-F238E27FC236}">
                <a16:creationId xmlns:a16="http://schemas.microsoft.com/office/drawing/2014/main" id="{EFB1F063-3C09-44EB-B775-E8F304A9B5F2}"/>
              </a:ext>
            </a:extLst>
          </p:cNvPr>
          <p:cNvSpPr txBox="1"/>
          <p:nvPr/>
        </p:nvSpPr>
        <p:spPr>
          <a:xfrm>
            <a:off x="8600754" y="375650"/>
            <a:ext cx="3223967" cy="369332"/>
          </a:xfrm>
          <a:prstGeom prst="rect">
            <a:avLst/>
          </a:prstGeom>
          <a:noFill/>
        </p:spPr>
        <p:txBody>
          <a:bodyPr wrap="square" rtlCol="0">
            <a:spAutoFit/>
          </a:bodyPr>
          <a:lstStyle/>
          <a:p>
            <a:r>
              <a:rPr lang="en-US"/>
              <a:t>Burndown for current iteration</a:t>
            </a:r>
          </a:p>
        </p:txBody>
      </p:sp>
      <p:pic>
        <p:nvPicPr>
          <p:cNvPr id="4" name="Picture 3">
            <a:extLst>
              <a:ext uri="{FF2B5EF4-FFF2-40B4-BE49-F238E27FC236}">
                <a16:creationId xmlns:a16="http://schemas.microsoft.com/office/drawing/2014/main" id="{6739EABE-3075-4E71-B22F-13A8B827F2BA}"/>
              </a:ext>
            </a:extLst>
          </p:cNvPr>
          <p:cNvPicPr>
            <a:picLocks noChangeAspect="1"/>
          </p:cNvPicPr>
          <p:nvPr/>
        </p:nvPicPr>
        <p:blipFill>
          <a:blip r:embed="rId3"/>
          <a:stretch>
            <a:fillRect/>
          </a:stretch>
        </p:blipFill>
        <p:spPr>
          <a:xfrm>
            <a:off x="4065410" y="868859"/>
            <a:ext cx="8126590" cy="5277564"/>
          </a:xfrm>
          <a:prstGeom prst="rect">
            <a:avLst/>
          </a:prstGeom>
        </p:spPr>
      </p:pic>
      <p:cxnSp>
        <p:nvCxnSpPr>
          <p:cNvPr id="9" name="Connector: Elbow 8">
            <a:extLst>
              <a:ext uri="{FF2B5EF4-FFF2-40B4-BE49-F238E27FC236}">
                <a16:creationId xmlns:a16="http://schemas.microsoft.com/office/drawing/2014/main" id="{4EF17B1B-49F8-4E3D-9B90-5D63A4FAC54C}"/>
              </a:ext>
            </a:extLst>
          </p:cNvPr>
          <p:cNvCxnSpPr>
            <a:cxnSpLocks/>
          </p:cNvCxnSpPr>
          <p:nvPr/>
        </p:nvCxnSpPr>
        <p:spPr>
          <a:xfrm rot="16200000" flipV="1">
            <a:off x="11519782" y="703907"/>
            <a:ext cx="433908" cy="175969"/>
          </a:xfrm>
          <a:prstGeom prst="bentConnector3">
            <a:avLst>
              <a:gd name="adj1" fmla="val 99967"/>
            </a:avLst>
          </a:prstGeom>
          <a:ln w="28575">
            <a:solidFill>
              <a:srgbClr val="D10B82"/>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06EB571-2C02-4D7E-80A2-B0F9F3005026}"/>
              </a:ext>
            </a:extLst>
          </p:cNvPr>
          <p:cNvPicPr>
            <a:picLocks noChangeAspect="1"/>
          </p:cNvPicPr>
          <p:nvPr/>
        </p:nvPicPr>
        <p:blipFill>
          <a:blip r:embed="rId4"/>
          <a:stretch>
            <a:fillRect/>
          </a:stretch>
        </p:blipFill>
        <p:spPr>
          <a:xfrm>
            <a:off x="651128" y="2917448"/>
            <a:ext cx="2390775" cy="3228975"/>
          </a:xfrm>
          <a:prstGeom prst="rect">
            <a:avLst/>
          </a:prstGeom>
        </p:spPr>
      </p:pic>
      <p:sp>
        <p:nvSpPr>
          <p:cNvPr id="5" name="Oval 4">
            <a:extLst>
              <a:ext uri="{FF2B5EF4-FFF2-40B4-BE49-F238E27FC236}">
                <a16:creationId xmlns:a16="http://schemas.microsoft.com/office/drawing/2014/main" id="{88A4962E-1C88-4F4C-A80D-D42C1C4703E3}"/>
              </a:ext>
            </a:extLst>
          </p:cNvPr>
          <p:cNvSpPr/>
          <p:nvPr/>
        </p:nvSpPr>
        <p:spPr>
          <a:xfrm>
            <a:off x="11369040" y="1290320"/>
            <a:ext cx="314960" cy="325120"/>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607DAA9-6E33-4A9F-8D96-CBD18DA918A1}"/>
              </a:ext>
            </a:extLst>
          </p:cNvPr>
          <p:cNvCxnSpPr>
            <a:cxnSpLocks/>
            <a:endCxn id="5" idx="1"/>
          </p:cNvCxnSpPr>
          <p:nvPr/>
        </p:nvCxnSpPr>
        <p:spPr>
          <a:xfrm>
            <a:off x="10007600" y="1302768"/>
            <a:ext cx="1407565" cy="35165"/>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736505F-A028-40F4-B1E5-A8A3EAF20AC3}"/>
              </a:ext>
            </a:extLst>
          </p:cNvPr>
          <p:cNvSpPr txBox="1"/>
          <p:nvPr/>
        </p:nvSpPr>
        <p:spPr>
          <a:xfrm>
            <a:off x="8373797" y="868859"/>
            <a:ext cx="2219658" cy="646331"/>
          </a:xfrm>
          <a:prstGeom prst="rect">
            <a:avLst/>
          </a:prstGeom>
          <a:noFill/>
        </p:spPr>
        <p:txBody>
          <a:bodyPr wrap="square" rtlCol="0">
            <a:spAutoFit/>
          </a:bodyPr>
          <a:lstStyle/>
          <a:p>
            <a:r>
              <a:rPr lang="en-US" dirty="0"/>
              <a:t>Click here to enable work details</a:t>
            </a:r>
          </a:p>
        </p:txBody>
      </p:sp>
    </p:spTree>
    <p:extLst>
      <p:ext uri="{BB962C8B-B14F-4D97-AF65-F5344CB8AC3E}">
        <p14:creationId xmlns:p14="http://schemas.microsoft.com/office/powerpoint/2010/main" val="3334555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23439-263F-4C7C-8C55-E6F33F18FAAF}"/>
              </a:ext>
            </a:extLst>
          </p:cNvPr>
          <p:cNvSpPr>
            <a:spLocks noGrp="1"/>
          </p:cNvSpPr>
          <p:nvPr>
            <p:ph type="body" sz="quarter" idx="11"/>
          </p:nvPr>
        </p:nvSpPr>
        <p:spPr>
          <a:xfrm>
            <a:off x="448976" y="227077"/>
            <a:ext cx="4657209" cy="752475"/>
          </a:xfrm>
        </p:spPr>
        <p:txBody>
          <a:bodyPr/>
          <a:lstStyle/>
          <a:p>
            <a:r>
              <a:rPr lang="en-US"/>
              <a:t>Burndown chart</a:t>
            </a:r>
          </a:p>
        </p:txBody>
      </p:sp>
      <p:sp>
        <p:nvSpPr>
          <p:cNvPr id="3" name="Text Placeholder 2">
            <a:extLst>
              <a:ext uri="{FF2B5EF4-FFF2-40B4-BE49-F238E27FC236}">
                <a16:creationId xmlns:a16="http://schemas.microsoft.com/office/drawing/2014/main" id="{A2E4B2CD-D9F3-4276-88B7-DC6A856D1915}"/>
              </a:ext>
            </a:extLst>
          </p:cNvPr>
          <p:cNvSpPr>
            <a:spLocks noGrp="1"/>
          </p:cNvSpPr>
          <p:nvPr>
            <p:ph type="body" sz="quarter" idx="12"/>
          </p:nvPr>
        </p:nvSpPr>
        <p:spPr>
          <a:xfrm>
            <a:off x="266096" y="1146018"/>
            <a:ext cx="3816665" cy="4827777"/>
          </a:xfrm>
        </p:spPr>
        <p:txBody>
          <a:bodyPr/>
          <a:lstStyle/>
          <a:p>
            <a:pPr marL="342900" indent="-342900">
              <a:buFont typeface="Wingdings" panose="05000000000000000000" pitchFamily="2" charset="2"/>
              <a:buChar char="Ø"/>
            </a:pPr>
            <a:r>
              <a:rPr lang="en-US"/>
              <a:t>Reflects the progress made by a team in completing all the work they estimated during their sprint planning meeting</a:t>
            </a:r>
          </a:p>
          <a:p>
            <a:pPr marL="342900" indent="-342900">
              <a:buFont typeface="Wingdings" panose="05000000000000000000" pitchFamily="2" charset="2"/>
              <a:buChar char="Ø"/>
            </a:pPr>
            <a:r>
              <a:rPr lang="en-US"/>
              <a:t>The blue area, represents what's actually going on. It sum of all Remaining Work set for all sprint tasks, and possibly bugs for current iteration.</a:t>
            </a:r>
          </a:p>
          <a:p>
            <a:pPr marL="342900" indent="-342900">
              <a:buFont typeface="Wingdings" panose="05000000000000000000" pitchFamily="2" charset="2"/>
              <a:buChar char="Ø"/>
            </a:pPr>
            <a:r>
              <a:rPr lang="en-US"/>
              <a:t>It shows the buildup of work as team members add tasks and the reduction of work as team members complete those tasks</a:t>
            </a:r>
          </a:p>
          <a:p>
            <a:pPr marL="342900" indent="-342900">
              <a:buFont typeface="Wingdings" panose="05000000000000000000" pitchFamily="2" charset="2"/>
              <a:buChar char="Ø"/>
            </a:pPr>
            <a:r>
              <a:rPr lang="en-US"/>
              <a:t>It typically looks like a downward trending graph with some ideal line.</a:t>
            </a:r>
          </a:p>
        </p:txBody>
      </p:sp>
      <p:pic>
        <p:nvPicPr>
          <p:cNvPr id="1026" name="Picture 2" descr="https://4.bp.blogspot.com/-HvNsJDmgrb4/XF7SCvqgOBI/AAAAAAAA8sg/DVct8VAyViw8OvkPxgKW7KrdvlB6yDZVgCLcBGAs/s1600/Burndown1.png">
            <a:extLst>
              <a:ext uri="{FF2B5EF4-FFF2-40B4-BE49-F238E27FC236}">
                <a16:creationId xmlns:a16="http://schemas.microsoft.com/office/drawing/2014/main" id="{B25E6102-2DFF-4A03-9FB0-6A62722920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54"/>
          <a:stretch/>
        </p:blipFill>
        <p:spPr bwMode="auto">
          <a:xfrm>
            <a:off x="4265641" y="311084"/>
            <a:ext cx="7926359" cy="5110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7B73D9-597A-4ED7-9691-F7789D89321D}"/>
              </a:ext>
            </a:extLst>
          </p:cNvPr>
          <p:cNvSpPr txBox="1"/>
          <p:nvPr/>
        </p:nvSpPr>
        <p:spPr>
          <a:xfrm>
            <a:off x="5106185" y="5563134"/>
            <a:ext cx="6922417" cy="523220"/>
          </a:xfrm>
          <a:prstGeom prst="rect">
            <a:avLst/>
          </a:prstGeom>
          <a:noFill/>
        </p:spPr>
        <p:txBody>
          <a:bodyPr wrap="square" rtlCol="0">
            <a:spAutoFit/>
          </a:bodyPr>
          <a:lstStyle/>
          <a:p>
            <a:r>
              <a:rPr lang="en-US" sz="1400" dirty="0"/>
              <a:t>Related Link: </a:t>
            </a:r>
            <a:r>
              <a:rPr lang="en-US" sz="1400" dirty="0">
                <a:hlinkClick r:id="rId3"/>
              </a:rPr>
              <a:t>https://docs.microsoft.com/en-us/azure/devops/boards/sprints/sprint-burndown?view=azure-devops</a:t>
            </a:r>
            <a:r>
              <a:rPr lang="en-US" sz="1400" dirty="0"/>
              <a:t> </a:t>
            </a:r>
          </a:p>
        </p:txBody>
      </p:sp>
    </p:spTree>
    <p:extLst>
      <p:ext uri="{BB962C8B-B14F-4D97-AF65-F5344CB8AC3E}">
        <p14:creationId xmlns:p14="http://schemas.microsoft.com/office/powerpoint/2010/main" val="4213190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23439-263F-4C7C-8C55-E6F33F18FAAF}"/>
              </a:ext>
            </a:extLst>
          </p:cNvPr>
          <p:cNvSpPr>
            <a:spLocks noGrp="1"/>
          </p:cNvSpPr>
          <p:nvPr>
            <p:ph type="body" sz="quarter" idx="11"/>
          </p:nvPr>
        </p:nvSpPr>
        <p:spPr>
          <a:xfrm>
            <a:off x="479456" y="375754"/>
            <a:ext cx="4657209" cy="752475"/>
          </a:xfrm>
        </p:spPr>
        <p:txBody>
          <a:bodyPr/>
          <a:lstStyle/>
          <a:p>
            <a:r>
              <a:rPr lang="en-US"/>
              <a:t>Forecast</a:t>
            </a:r>
          </a:p>
        </p:txBody>
      </p:sp>
      <p:sp>
        <p:nvSpPr>
          <p:cNvPr id="3" name="Text Placeholder 2">
            <a:extLst>
              <a:ext uri="{FF2B5EF4-FFF2-40B4-BE49-F238E27FC236}">
                <a16:creationId xmlns:a16="http://schemas.microsoft.com/office/drawing/2014/main" id="{A2E4B2CD-D9F3-4276-88B7-DC6A856D1915}"/>
              </a:ext>
            </a:extLst>
          </p:cNvPr>
          <p:cNvSpPr>
            <a:spLocks noGrp="1"/>
          </p:cNvSpPr>
          <p:nvPr>
            <p:ph type="body" sz="quarter" idx="12"/>
          </p:nvPr>
        </p:nvSpPr>
        <p:spPr>
          <a:xfrm>
            <a:off x="199074" y="1164053"/>
            <a:ext cx="4270024" cy="3922790"/>
          </a:xfrm>
        </p:spPr>
        <p:txBody>
          <a:bodyPr/>
          <a:lstStyle/>
          <a:p>
            <a:r>
              <a:rPr lang="en-US"/>
              <a:t>Use:</a:t>
            </a:r>
          </a:p>
          <a:p>
            <a:pPr marL="342900" indent="-342900">
              <a:buFont typeface="Wingdings" panose="05000000000000000000" pitchFamily="2" charset="2"/>
              <a:buChar char="Ø"/>
            </a:pPr>
            <a:r>
              <a:rPr lang="en-US" sz="1800"/>
              <a:t>Used to get an idea of how many items you can complete within a sprint</a:t>
            </a:r>
          </a:p>
          <a:p>
            <a:endParaRPr lang="en-US" sz="1400"/>
          </a:p>
          <a:p>
            <a:r>
              <a:rPr lang="en-US"/>
              <a:t>Method:</a:t>
            </a:r>
          </a:p>
          <a:p>
            <a:pPr marL="342900" indent="-342900">
              <a:buFont typeface="Wingdings" panose="05000000000000000000" pitchFamily="2" charset="2"/>
              <a:buChar char="Ø"/>
            </a:pPr>
            <a:r>
              <a:rPr lang="en-US" sz="1800"/>
              <a:t>Set</a:t>
            </a:r>
            <a:r>
              <a:rPr lang="en-US" sz="1800" b="1"/>
              <a:t> Mapping </a:t>
            </a:r>
            <a:r>
              <a:rPr lang="en-US" sz="1800"/>
              <a:t>and </a:t>
            </a:r>
            <a:r>
              <a:rPr lang="en-US" sz="1800" b="1"/>
              <a:t>Planning</a:t>
            </a:r>
            <a:r>
              <a:rPr lang="en-US" sz="1800"/>
              <a:t> panes </a:t>
            </a:r>
            <a:r>
              <a:rPr lang="en-US" sz="1800" b="1"/>
              <a:t>Off</a:t>
            </a:r>
            <a:r>
              <a:rPr lang="en-US" sz="1800"/>
              <a:t>.</a:t>
            </a:r>
          </a:p>
          <a:p>
            <a:pPr marL="342900" indent="-342900">
              <a:buFont typeface="Wingdings" panose="05000000000000000000" pitchFamily="2" charset="2"/>
              <a:buChar char="Ø"/>
            </a:pPr>
            <a:r>
              <a:rPr lang="en-US" sz="1800"/>
              <a:t>Set </a:t>
            </a:r>
            <a:r>
              <a:rPr lang="en-US" sz="1800" b="1"/>
              <a:t>In Progress Items</a:t>
            </a:r>
            <a:r>
              <a:rPr lang="en-US" sz="1800"/>
              <a:t> to </a:t>
            </a:r>
            <a:r>
              <a:rPr lang="en-US" sz="1800" b="1"/>
              <a:t>Off</a:t>
            </a:r>
            <a:r>
              <a:rPr lang="en-US" sz="1800"/>
              <a:t> to hide those items that won't be counted in the forecast.</a:t>
            </a:r>
          </a:p>
          <a:p>
            <a:pPr marL="342900" indent="-342900">
              <a:buFont typeface="Wingdings" panose="05000000000000000000" pitchFamily="2" charset="2"/>
              <a:buChar char="Ø"/>
            </a:pPr>
            <a:r>
              <a:rPr lang="en-US" sz="1800"/>
              <a:t>The forecast tool ignores scrum items set to </a:t>
            </a:r>
            <a:r>
              <a:rPr lang="en-US" sz="1800" i="1"/>
              <a:t>Active</a:t>
            </a:r>
            <a:r>
              <a:rPr lang="en-US" sz="1800"/>
              <a:t>, </a:t>
            </a:r>
            <a:r>
              <a:rPr lang="en-US" sz="1800" i="1"/>
              <a:t>Resolved</a:t>
            </a:r>
            <a:r>
              <a:rPr lang="en-US" sz="1800"/>
              <a:t>, or </a:t>
            </a:r>
            <a:r>
              <a:rPr lang="en-US" sz="1800" i="1"/>
              <a:t>Completed</a:t>
            </a:r>
            <a:r>
              <a:rPr lang="en-US" sz="1800"/>
              <a:t>.</a:t>
            </a:r>
          </a:p>
          <a:p>
            <a:pPr marL="342900" indent="-342900">
              <a:buFont typeface="Wingdings" panose="05000000000000000000" pitchFamily="2" charset="2"/>
              <a:buChar char="Ø"/>
            </a:pPr>
            <a:r>
              <a:rPr lang="en-US" sz="1800"/>
              <a:t>Once the forecasting is enabled, you get the velocity bar</a:t>
            </a:r>
          </a:p>
          <a:p>
            <a:endParaRPr lang="en-US" sz="1800"/>
          </a:p>
        </p:txBody>
      </p:sp>
      <p:pic>
        <p:nvPicPr>
          <p:cNvPr id="5" name="Picture 4">
            <a:extLst>
              <a:ext uri="{FF2B5EF4-FFF2-40B4-BE49-F238E27FC236}">
                <a16:creationId xmlns:a16="http://schemas.microsoft.com/office/drawing/2014/main" id="{96115994-DB53-40F1-858A-C70120C9D404}"/>
              </a:ext>
            </a:extLst>
          </p:cNvPr>
          <p:cNvPicPr>
            <a:picLocks noChangeAspect="1"/>
          </p:cNvPicPr>
          <p:nvPr/>
        </p:nvPicPr>
        <p:blipFill>
          <a:blip r:embed="rId2"/>
          <a:stretch>
            <a:fillRect/>
          </a:stretch>
        </p:blipFill>
        <p:spPr>
          <a:xfrm>
            <a:off x="4563014" y="1600731"/>
            <a:ext cx="7541004" cy="3054285"/>
          </a:xfrm>
          <a:prstGeom prst="rect">
            <a:avLst/>
          </a:prstGeom>
        </p:spPr>
      </p:pic>
      <p:sp>
        <p:nvSpPr>
          <p:cNvPr id="6" name="Rectangle 5">
            <a:extLst>
              <a:ext uri="{FF2B5EF4-FFF2-40B4-BE49-F238E27FC236}">
                <a16:creationId xmlns:a16="http://schemas.microsoft.com/office/drawing/2014/main" id="{E4CFC3CD-61CB-431B-86A0-B1590D074249}"/>
              </a:ext>
            </a:extLst>
          </p:cNvPr>
          <p:cNvSpPr/>
          <p:nvPr/>
        </p:nvSpPr>
        <p:spPr>
          <a:xfrm>
            <a:off x="4563014" y="2498103"/>
            <a:ext cx="791411"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2A4CB8-C01F-45A4-ADC1-6D1E160A6468}"/>
              </a:ext>
            </a:extLst>
          </p:cNvPr>
          <p:cNvSpPr/>
          <p:nvPr/>
        </p:nvSpPr>
        <p:spPr>
          <a:xfrm>
            <a:off x="4563014" y="3280274"/>
            <a:ext cx="791411"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525A6D-4E32-4622-86DC-A337686E7BC0}"/>
              </a:ext>
            </a:extLst>
          </p:cNvPr>
          <p:cNvSpPr/>
          <p:nvPr/>
        </p:nvSpPr>
        <p:spPr>
          <a:xfrm>
            <a:off x="10768553" y="2243706"/>
            <a:ext cx="540470" cy="235416"/>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C665ABB-6F61-423D-8620-628F1FD41676}"/>
              </a:ext>
            </a:extLst>
          </p:cNvPr>
          <p:cNvSpPr/>
          <p:nvPr/>
        </p:nvSpPr>
        <p:spPr>
          <a:xfrm>
            <a:off x="11362441" y="2149312"/>
            <a:ext cx="241955" cy="348792"/>
          </a:xfrm>
          <a:prstGeom prst="ellipse">
            <a:avLst/>
          </a:prstGeom>
          <a:noFill/>
          <a:ln w="38100">
            <a:solidFill>
              <a:srgbClr val="6FEA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C4A9F9-889B-4D96-B8B3-A211953F579A}"/>
              </a:ext>
            </a:extLst>
          </p:cNvPr>
          <p:cNvSpPr txBox="1"/>
          <p:nvPr/>
        </p:nvSpPr>
        <p:spPr>
          <a:xfrm>
            <a:off x="5222450" y="2149312"/>
            <a:ext cx="263950" cy="369332"/>
          </a:xfrm>
          <a:prstGeom prst="rect">
            <a:avLst/>
          </a:prstGeom>
          <a:noFill/>
        </p:spPr>
        <p:txBody>
          <a:bodyPr wrap="square" rtlCol="0">
            <a:spAutoFit/>
          </a:bodyPr>
          <a:lstStyle/>
          <a:p>
            <a:r>
              <a:rPr lang="en-US"/>
              <a:t>1</a:t>
            </a:r>
          </a:p>
        </p:txBody>
      </p:sp>
      <p:sp>
        <p:nvSpPr>
          <p:cNvPr id="16" name="TextBox 15">
            <a:extLst>
              <a:ext uri="{FF2B5EF4-FFF2-40B4-BE49-F238E27FC236}">
                <a16:creationId xmlns:a16="http://schemas.microsoft.com/office/drawing/2014/main" id="{4ADD8830-0537-4648-91DF-49D089796DDE}"/>
              </a:ext>
            </a:extLst>
          </p:cNvPr>
          <p:cNvSpPr txBox="1"/>
          <p:nvPr/>
        </p:nvSpPr>
        <p:spPr>
          <a:xfrm>
            <a:off x="5435685" y="3125448"/>
            <a:ext cx="352374" cy="369332"/>
          </a:xfrm>
          <a:prstGeom prst="rect">
            <a:avLst/>
          </a:prstGeom>
          <a:noFill/>
        </p:spPr>
        <p:txBody>
          <a:bodyPr wrap="square" rtlCol="0">
            <a:spAutoFit/>
          </a:bodyPr>
          <a:lstStyle/>
          <a:p>
            <a:r>
              <a:rPr lang="en-US"/>
              <a:t>2</a:t>
            </a:r>
          </a:p>
        </p:txBody>
      </p:sp>
      <p:sp>
        <p:nvSpPr>
          <p:cNvPr id="17" name="TextBox 16">
            <a:extLst>
              <a:ext uri="{FF2B5EF4-FFF2-40B4-BE49-F238E27FC236}">
                <a16:creationId xmlns:a16="http://schemas.microsoft.com/office/drawing/2014/main" id="{4F98F2FD-A95B-4B01-BB0B-446D54607E8B}"/>
              </a:ext>
            </a:extLst>
          </p:cNvPr>
          <p:cNvSpPr txBox="1"/>
          <p:nvPr/>
        </p:nvSpPr>
        <p:spPr>
          <a:xfrm flipH="1">
            <a:off x="10419005" y="2059040"/>
            <a:ext cx="365918" cy="369332"/>
          </a:xfrm>
          <a:prstGeom prst="rect">
            <a:avLst/>
          </a:prstGeom>
          <a:noFill/>
        </p:spPr>
        <p:txBody>
          <a:bodyPr wrap="square" rtlCol="0">
            <a:spAutoFit/>
          </a:bodyPr>
          <a:lstStyle/>
          <a:p>
            <a:r>
              <a:rPr lang="en-US"/>
              <a:t>3</a:t>
            </a:r>
          </a:p>
        </p:txBody>
      </p:sp>
      <p:sp>
        <p:nvSpPr>
          <p:cNvPr id="18" name="TextBox 17">
            <a:extLst>
              <a:ext uri="{FF2B5EF4-FFF2-40B4-BE49-F238E27FC236}">
                <a16:creationId xmlns:a16="http://schemas.microsoft.com/office/drawing/2014/main" id="{9E7AB53B-511C-422B-9737-AEA3C46E5EB9}"/>
              </a:ext>
            </a:extLst>
          </p:cNvPr>
          <p:cNvSpPr txBox="1"/>
          <p:nvPr/>
        </p:nvSpPr>
        <p:spPr>
          <a:xfrm>
            <a:off x="11622591" y="2109790"/>
            <a:ext cx="396238" cy="369332"/>
          </a:xfrm>
          <a:prstGeom prst="rect">
            <a:avLst/>
          </a:prstGeom>
          <a:noFill/>
        </p:spPr>
        <p:txBody>
          <a:bodyPr wrap="square" rtlCol="0">
            <a:spAutoFit/>
          </a:bodyPr>
          <a:lstStyle/>
          <a:p>
            <a:r>
              <a:rPr lang="en-US"/>
              <a:t>4</a:t>
            </a:r>
          </a:p>
        </p:txBody>
      </p:sp>
      <p:sp>
        <p:nvSpPr>
          <p:cNvPr id="19" name="Rectangle 18">
            <a:extLst>
              <a:ext uri="{FF2B5EF4-FFF2-40B4-BE49-F238E27FC236}">
                <a16:creationId xmlns:a16="http://schemas.microsoft.com/office/drawing/2014/main" id="{044B7EFE-E9D4-41A8-B91A-BAAF9CA03E39}"/>
              </a:ext>
            </a:extLst>
          </p:cNvPr>
          <p:cNvSpPr/>
          <p:nvPr/>
        </p:nvSpPr>
        <p:spPr>
          <a:xfrm>
            <a:off x="5778004" y="2736600"/>
            <a:ext cx="1435596" cy="32051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530A6A73-2F58-43D3-A917-A1B23490ACDA}"/>
              </a:ext>
            </a:extLst>
          </p:cNvPr>
          <p:cNvCxnSpPr>
            <a:cxnSpLocks/>
            <a:stCxn id="19" idx="2"/>
          </p:cNvCxnSpPr>
          <p:nvPr/>
        </p:nvCxnSpPr>
        <p:spPr>
          <a:xfrm rot="5400000">
            <a:off x="3845891" y="2442012"/>
            <a:ext cx="2034812" cy="3265010"/>
          </a:xfrm>
          <a:prstGeom prst="bentConnector2">
            <a:avLst/>
          </a:prstGeom>
          <a:ln w="28575">
            <a:solidFill>
              <a:srgbClr val="D10B82"/>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ine arrow: Straight">
            <a:extLst>
              <a:ext uri="{FF2B5EF4-FFF2-40B4-BE49-F238E27FC236}">
                <a16:creationId xmlns:a16="http://schemas.microsoft.com/office/drawing/2014/main" id="{4EDA53A3-00B0-4C23-81D5-AA71E3E338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0622" y="2910260"/>
            <a:ext cx="566650" cy="566650"/>
          </a:xfrm>
          <a:prstGeom prst="rect">
            <a:avLst/>
          </a:prstGeom>
        </p:spPr>
      </p:pic>
      <p:sp>
        <p:nvSpPr>
          <p:cNvPr id="11" name="TextBox 10">
            <a:extLst>
              <a:ext uri="{FF2B5EF4-FFF2-40B4-BE49-F238E27FC236}">
                <a16:creationId xmlns:a16="http://schemas.microsoft.com/office/drawing/2014/main" id="{5F10F583-75D1-41E0-8B82-9AD247B058CB}"/>
              </a:ext>
            </a:extLst>
          </p:cNvPr>
          <p:cNvSpPr txBox="1"/>
          <p:nvPr/>
        </p:nvSpPr>
        <p:spPr>
          <a:xfrm>
            <a:off x="7597527" y="5779879"/>
            <a:ext cx="4565167" cy="369332"/>
          </a:xfrm>
          <a:prstGeom prst="rect">
            <a:avLst/>
          </a:prstGeom>
          <a:noFill/>
        </p:spPr>
        <p:txBody>
          <a:bodyPr wrap="square" rtlCol="0">
            <a:spAutoFit/>
          </a:bodyPr>
          <a:lstStyle/>
          <a:p>
            <a:pPr algn="ctr"/>
            <a:r>
              <a:rPr lang="en-US" b="1">
                <a:solidFill>
                  <a:srgbClr val="00B050"/>
                </a:solidFill>
              </a:rPr>
              <a:t>Stakeholder: Developers and Team admins</a:t>
            </a:r>
          </a:p>
        </p:txBody>
      </p:sp>
    </p:spTree>
    <p:extLst>
      <p:ext uri="{BB962C8B-B14F-4D97-AF65-F5344CB8AC3E}">
        <p14:creationId xmlns:p14="http://schemas.microsoft.com/office/powerpoint/2010/main" val="36844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250"/>
                                        <p:tgtEl>
                                          <p:spTgt spid="12"/>
                                        </p:tgtEl>
                                      </p:cBhvr>
                                    </p:animEffect>
                                  </p:childTnLst>
                                </p:cTn>
                              </p:par>
                            </p:childTnLst>
                          </p:cTn>
                        </p:par>
                        <p:par>
                          <p:cTn id="12" fill="hold">
                            <p:stCondLst>
                              <p:cond delay="75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250"/>
                            </p:stCondLst>
                            <p:childTnLst>
                              <p:par>
                                <p:cTn id="17" presetID="16" presetClass="entr" presetSubtype="21" fill="hold" grpId="0" nodeType="afterEffect">
                                  <p:stCondLst>
                                    <p:cond delay="5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250"/>
                                        <p:tgtEl>
                                          <p:spTgt spid="16"/>
                                        </p:tgtEl>
                                      </p:cBhvr>
                                    </p:animEffect>
                                  </p:childTnLst>
                                </p:cTn>
                              </p:par>
                            </p:childTnLst>
                          </p:cTn>
                        </p:par>
                        <p:par>
                          <p:cTn id="20" fill="hold">
                            <p:stCondLst>
                              <p:cond delay="1550"/>
                            </p:stCondLst>
                            <p:childTnLst>
                              <p:par>
                                <p:cTn id="21" presetID="16" presetClass="entr" presetSubtype="2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2050"/>
                            </p:stCondLst>
                            <p:childTnLst>
                              <p:par>
                                <p:cTn id="25" presetID="16" presetClass="entr" presetSubtype="2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250"/>
                                        <p:tgtEl>
                                          <p:spTgt spid="17"/>
                                        </p:tgtEl>
                                      </p:cBhvr>
                                    </p:animEffect>
                                  </p:childTnLst>
                                </p:cTn>
                              </p:par>
                            </p:childTnLst>
                          </p:cTn>
                        </p:par>
                        <p:par>
                          <p:cTn id="28" fill="hold">
                            <p:stCondLst>
                              <p:cond delay="2300"/>
                            </p:stCondLst>
                            <p:childTnLst>
                              <p:par>
                                <p:cTn id="29" presetID="16" presetClass="entr" presetSubtype="2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par>
                          <p:cTn id="32" fill="hold">
                            <p:stCondLst>
                              <p:cond delay="2800"/>
                            </p:stCondLst>
                            <p:childTnLst>
                              <p:par>
                                <p:cTn id="33" presetID="16" presetClass="entr" presetSubtype="2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250"/>
                                        <p:tgtEl>
                                          <p:spTgt spid="18"/>
                                        </p:tgtEl>
                                      </p:cBhvr>
                                    </p:animEffect>
                                  </p:childTnLst>
                                </p:cTn>
                              </p:par>
                            </p:childTnLst>
                          </p:cTn>
                        </p:par>
                        <p:par>
                          <p:cTn id="36" fill="hold">
                            <p:stCondLst>
                              <p:cond delay="3050"/>
                            </p:stCondLst>
                            <p:childTnLst>
                              <p:par>
                                <p:cTn id="37" presetID="26" presetClass="emph" presetSubtype="0" fill="hold" nodeType="afterEffect">
                                  <p:stCondLst>
                                    <p:cond delay="0"/>
                                  </p:stCondLst>
                                  <p:childTnLst>
                                    <p:animEffect transition="out" filter="fade">
                                      <p:cBhvr>
                                        <p:cTn id="38" dur="500" tmFilter="0, 0; .2, .5; .8, .5; 1, 0"/>
                                        <p:tgtEl>
                                          <p:spTgt spid="8"/>
                                        </p:tgtEl>
                                      </p:cBhvr>
                                    </p:animEffect>
                                    <p:animScale>
                                      <p:cBhvr>
                                        <p:cTn id="39" dur="250" autoRev="1" fill="hold"/>
                                        <p:tgtEl>
                                          <p:spTgt spid="8"/>
                                        </p:tgtEl>
                                      </p:cBhvr>
                                      <p:by x="105000" y="105000"/>
                                    </p:animScale>
                                  </p:childTnLst>
                                </p:cTn>
                              </p:par>
                            </p:childTnLst>
                          </p:cTn>
                        </p:par>
                        <p:par>
                          <p:cTn id="40" fill="hold">
                            <p:stCondLst>
                              <p:cond delay="3550"/>
                            </p:stCondLst>
                            <p:childTnLst>
                              <p:par>
                                <p:cTn id="41" presetID="16" presetClass="entr" presetSubtype="21"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childTnLst>
                          </p:cTn>
                        </p:par>
                        <p:par>
                          <p:cTn id="44" fill="hold">
                            <p:stCondLst>
                              <p:cond delay="4050"/>
                            </p:stCondLst>
                            <p:childTnLst>
                              <p:par>
                                <p:cTn id="45" presetID="21"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heel(1)">
                                      <p:cBhvr>
                                        <p:cTn id="4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p:bldP spid="16" grpId="0"/>
      <p:bldP spid="17" grpId="0"/>
      <p:bldP spid="18" grpId="0"/>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3551D-7796-4093-B7E9-1721DCAE3E7E}"/>
              </a:ext>
            </a:extLst>
          </p:cNvPr>
          <p:cNvSpPr>
            <a:spLocks noGrp="1"/>
          </p:cNvSpPr>
          <p:nvPr>
            <p:ph type="body" sz="quarter" idx="11"/>
          </p:nvPr>
        </p:nvSpPr>
        <p:spPr>
          <a:xfrm>
            <a:off x="359053" y="273743"/>
            <a:ext cx="4657209" cy="752475"/>
          </a:xfrm>
        </p:spPr>
        <p:txBody>
          <a:bodyPr/>
          <a:lstStyle/>
          <a:p>
            <a:r>
              <a:rPr lang="en-US"/>
              <a:t>Forecast lines</a:t>
            </a:r>
          </a:p>
        </p:txBody>
      </p:sp>
      <p:sp>
        <p:nvSpPr>
          <p:cNvPr id="3" name="Text Placeholder 2">
            <a:extLst>
              <a:ext uri="{FF2B5EF4-FFF2-40B4-BE49-F238E27FC236}">
                <a16:creationId xmlns:a16="http://schemas.microsoft.com/office/drawing/2014/main" id="{ADD5AB1D-4E2E-4B37-98FD-547AEF447FD5}"/>
              </a:ext>
            </a:extLst>
          </p:cNvPr>
          <p:cNvSpPr>
            <a:spLocks noGrp="1"/>
          </p:cNvSpPr>
          <p:nvPr>
            <p:ph type="body" sz="quarter" idx="12"/>
          </p:nvPr>
        </p:nvSpPr>
        <p:spPr>
          <a:xfrm>
            <a:off x="268689" y="1129943"/>
            <a:ext cx="4657209" cy="3885887"/>
          </a:xfrm>
        </p:spPr>
        <p:txBody>
          <a:bodyPr/>
          <a:lstStyle/>
          <a:p>
            <a:pPr marL="342900" indent="-342900">
              <a:buFont typeface="Wingdings" panose="05000000000000000000" pitchFamily="2" charset="2"/>
              <a:buChar char="Ø"/>
            </a:pPr>
            <a:r>
              <a:rPr lang="en-US"/>
              <a:t>Forecast tool draws Forecast lines for each future sprint selected by the team which shows how much work your team should be able to complete in future sprints. </a:t>
            </a:r>
          </a:p>
          <a:p>
            <a:pPr marL="342900" indent="-342900">
              <a:buFont typeface="Wingdings" panose="05000000000000000000" pitchFamily="2" charset="2"/>
              <a:buChar char="Ø"/>
            </a:pPr>
            <a:r>
              <a:rPr lang="en-US"/>
              <a:t>Items above the first line are already in progress for the current sprint. (red brace)</a:t>
            </a:r>
          </a:p>
          <a:p>
            <a:pPr marL="342900" indent="-342900">
              <a:buFont typeface="Wingdings" panose="05000000000000000000" pitchFamily="2" charset="2"/>
              <a:buChar char="Ø"/>
            </a:pPr>
            <a:r>
              <a:rPr lang="en-US"/>
              <a:t>Items that fall between the first and second forecast lines indicate what can be completed in the named sprint. (green brace)</a:t>
            </a:r>
          </a:p>
          <a:p>
            <a:endParaRPr lang="en-US"/>
          </a:p>
        </p:txBody>
      </p:sp>
      <p:pic>
        <p:nvPicPr>
          <p:cNvPr id="5" name="Picture 4">
            <a:extLst>
              <a:ext uri="{FF2B5EF4-FFF2-40B4-BE49-F238E27FC236}">
                <a16:creationId xmlns:a16="http://schemas.microsoft.com/office/drawing/2014/main" id="{23296EBD-786D-4766-9B25-5E980D7B19F0}"/>
              </a:ext>
            </a:extLst>
          </p:cNvPr>
          <p:cNvPicPr>
            <a:picLocks noChangeAspect="1"/>
          </p:cNvPicPr>
          <p:nvPr/>
        </p:nvPicPr>
        <p:blipFill>
          <a:blip r:embed="rId2"/>
          <a:stretch>
            <a:fillRect/>
          </a:stretch>
        </p:blipFill>
        <p:spPr>
          <a:xfrm>
            <a:off x="5449085" y="271413"/>
            <a:ext cx="6629400" cy="5410200"/>
          </a:xfrm>
          <a:prstGeom prst="rect">
            <a:avLst/>
          </a:prstGeom>
        </p:spPr>
      </p:pic>
      <p:sp>
        <p:nvSpPr>
          <p:cNvPr id="8" name="Left Brace 7">
            <a:extLst>
              <a:ext uri="{FF2B5EF4-FFF2-40B4-BE49-F238E27FC236}">
                <a16:creationId xmlns:a16="http://schemas.microsoft.com/office/drawing/2014/main" id="{02C9D9FA-7D91-4496-BC6D-34EAEC99B1C7}"/>
              </a:ext>
            </a:extLst>
          </p:cNvPr>
          <p:cNvSpPr/>
          <p:nvPr/>
        </p:nvSpPr>
        <p:spPr>
          <a:xfrm>
            <a:off x="5248987" y="907723"/>
            <a:ext cx="122156" cy="537327"/>
          </a:xfrm>
          <a:prstGeom prst="leftBrace">
            <a:avLst/>
          </a:prstGeom>
          <a:ln w="12700">
            <a:solidFill>
              <a:srgbClr val="CC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9B3961EC-606B-40D3-9B53-754B716D326C}"/>
              </a:ext>
            </a:extLst>
          </p:cNvPr>
          <p:cNvSpPr/>
          <p:nvPr/>
        </p:nvSpPr>
        <p:spPr>
          <a:xfrm>
            <a:off x="5100294" y="1511038"/>
            <a:ext cx="442667" cy="829559"/>
          </a:xfrm>
          <a:prstGeom prst="leftBrace">
            <a:avLst>
              <a:gd name="adj1" fmla="val 8333"/>
              <a:gd name="adj2" fmla="val 45455"/>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A8785D0-BD8C-424C-87D6-08AFCA5F74BA}"/>
              </a:ext>
            </a:extLst>
          </p:cNvPr>
          <p:cNvSpPr txBox="1"/>
          <p:nvPr/>
        </p:nvSpPr>
        <p:spPr>
          <a:xfrm>
            <a:off x="1063869" y="5785338"/>
            <a:ext cx="10445262" cy="307777"/>
          </a:xfrm>
          <a:prstGeom prst="rect">
            <a:avLst/>
          </a:prstGeom>
          <a:noFill/>
        </p:spPr>
        <p:txBody>
          <a:bodyPr wrap="square" rtlCol="0">
            <a:spAutoFit/>
          </a:bodyPr>
          <a:lstStyle/>
          <a:p>
            <a:r>
              <a:rPr lang="en-US" sz="1400"/>
              <a:t>Additional link for Sprint planning, backlogs and capacity: </a:t>
            </a:r>
            <a:r>
              <a:rPr lang="en-US" sz="1400" u="sng">
                <a:hlinkClick r:id="rId3"/>
              </a:rPr>
              <a:t>https://www.youtube.com/watch?v=s6lhaS6bcPs</a:t>
            </a:r>
            <a:endParaRPr lang="en-US" sz="1400"/>
          </a:p>
        </p:txBody>
      </p:sp>
    </p:spTree>
    <p:extLst>
      <p:ext uri="{BB962C8B-B14F-4D97-AF65-F5344CB8AC3E}">
        <p14:creationId xmlns:p14="http://schemas.microsoft.com/office/powerpoint/2010/main" val="155457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F648D-1060-4701-BE9B-B48424DDA3E8}"/>
              </a:ext>
            </a:extLst>
          </p:cNvPr>
          <p:cNvSpPr>
            <a:spLocks noGrp="1"/>
          </p:cNvSpPr>
          <p:nvPr>
            <p:ph type="body" sz="quarter" idx="10"/>
          </p:nvPr>
        </p:nvSpPr>
        <p:spPr/>
        <p:txBody>
          <a:bodyPr/>
          <a:lstStyle/>
          <a:p>
            <a:r>
              <a:rPr lang="en-US" dirty="0"/>
              <a:t>Demo – Sprint and Capacity Planning</a:t>
            </a:r>
          </a:p>
        </p:txBody>
      </p:sp>
    </p:spTree>
    <p:extLst>
      <p:ext uri="{BB962C8B-B14F-4D97-AF65-F5344CB8AC3E}">
        <p14:creationId xmlns:p14="http://schemas.microsoft.com/office/powerpoint/2010/main" val="134971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A2CB08-D0C2-40EB-93FF-106671908514}"/>
              </a:ext>
            </a:extLst>
          </p:cNvPr>
          <p:cNvSpPr txBox="1">
            <a:spLocks/>
          </p:cNvSpPr>
          <p:nvPr/>
        </p:nvSpPr>
        <p:spPr>
          <a:xfrm>
            <a:off x="1031056" y="235409"/>
            <a:ext cx="10129887" cy="7214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Demo – Sprint and Capacity Planning</a:t>
            </a:r>
            <a:br>
              <a:rPr lang="en-US" dirty="0"/>
            </a:br>
            <a:endParaRPr lang="en-US" dirty="0"/>
          </a:p>
        </p:txBody>
      </p:sp>
      <p:sp>
        <p:nvSpPr>
          <p:cNvPr id="8" name="Subtitle 2">
            <a:extLst>
              <a:ext uri="{FF2B5EF4-FFF2-40B4-BE49-F238E27FC236}">
                <a16:creationId xmlns:a16="http://schemas.microsoft.com/office/drawing/2014/main" id="{0416AE05-4C93-4662-848D-4AB54270B58D}"/>
              </a:ext>
            </a:extLst>
          </p:cNvPr>
          <p:cNvSpPr txBox="1">
            <a:spLocks/>
          </p:cNvSpPr>
          <p:nvPr/>
        </p:nvSpPr>
        <p:spPr>
          <a:xfrm>
            <a:off x="3280529" y="956822"/>
            <a:ext cx="5495826" cy="51894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Please click below links</a:t>
            </a:r>
          </a:p>
          <a:p>
            <a:pPr marL="0" indent="0" algn="ctr">
              <a:buNone/>
            </a:pPr>
            <a:endParaRPr lang="en-US" dirty="0"/>
          </a:p>
          <a:p>
            <a:pPr algn="ctr"/>
            <a:r>
              <a:rPr lang="en-US" sz="2000" dirty="0"/>
              <a:t>Part 1</a:t>
            </a:r>
          </a:p>
          <a:p>
            <a:pPr marL="457200" lvl="1" indent="0" algn="ctr">
              <a:buNone/>
            </a:pPr>
            <a:r>
              <a:rPr lang="en-US" sz="2000" dirty="0">
                <a:hlinkClick r:id="rId2"/>
              </a:rPr>
              <a:t>https://youtu.be/JNPlvqhdlzI</a:t>
            </a:r>
            <a:endParaRPr lang="en-US" sz="2000" dirty="0"/>
          </a:p>
          <a:p>
            <a:pPr marL="457200" lvl="1" indent="0" algn="ctr">
              <a:buNone/>
            </a:pPr>
            <a:endParaRPr lang="en-US" dirty="0"/>
          </a:p>
          <a:p>
            <a:pPr algn="ctr"/>
            <a:r>
              <a:rPr lang="en-US" sz="2000" dirty="0"/>
              <a:t>Part 2</a:t>
            </a:r>
          </a:p>
          <a:p>
            <a:pPr marL="457200" lvl="1" indent="0" algn="ctr">
              <a:buNone/>
            </a:pPr>
            <a:r>
              <a:rPr lang="en-US" sz="2000" dirty="0">
                <a:hlinkClick r:id="rId3"/>
              </a:rPr>
              <a:t>https://youtu.be/v_1HzZetl6g</a:t>
            </a:r>
            <a:endParaRPr lang="en-US" sz="2000" dirty="0"/>
          </a:p>
          <a:p>
            <a:pPr marL="457200" lvl="1" indent="0" algn="ctr">
              <a:buNone/>
            </a:pPr>
            <a:endParaRPr lang="en-US" sz="1600" dirty="0"/>
          </a:p>
          <a:p>
            <a:pPr algn="ctr"/>
            <a:r>
              <a:rPr lang="en-US" sz="2000" dirty="0"/>
              <a:t>Part 3</a:t>
            </a:r>
          </a:p>
          <a:p>
            <a:pPr marL="457200" lvl="1" indent="0" algn="ctr">
              <a:buNone/>
            </a:pPr>
            <a:r>
              <a:rPr lang="en-US" sz="2000" dirty="0">
                <a:hlinkClick r:id="rId4"/>
              </a:rPr>
              <a:t>https://youtu.be/xdN0TjvjxHM</a:t>
            </a:r>
            <a:endParaRPr lang="en-US" sz="2000" dirty="0"/>
          </a:p>
          <a:p>
            <a:pPr marL="457200" lvl="1" indent="0" algn="ctr">
              <a:buNone/>
            </a:pPr>
            <a:endParaRPr lang="en-US" sz="2000" dirty="0"/>
          </a:p>
          <a:p>
            <a:pPr algn="ctr"/>
            <a:r>
              <a:rPr lang="en-US" sz="2000" dirty="0"/>
              <a:t>Part 4</a:t>
            </a:r>
          </a:p>
          <a:p>
            <a:pPr marL="457200" lvl="1" indent="0" algn="ctr">
              <a:buNone/>
            </a:pPr>
            <a:r>
              <a:rPr lang="en-US" sz="2000" dirty="0">
                <a:hlinkClick r:id="rId5"/>
              </a:rPr>
              <a:t>https://youtu.be/NdNsO1Ghz44</a:t>
            </a:r>
            <a:endParaRPr lang="en-US" sz="2000" dirty="0"/>
          </a:p>
          <a:p>
            <a:pPr marL="457200" lvl="1" indent="0">
              <a:buNone/>
            </a:pPr>
            <a:endParaRPr lang="en-US" sz="1600" dirty="0"/>
          </a:p>
        </p:txBody>
      </p:sp>
    </p:spTree>
    <p:extLst>
      <p:ext uri="{BB962C8B-B14F-4D97-AF65-F5344CB8AC3E}">
        <p14:creationId xmlns:p14="http://schemas.microsoft.com/office/powerpoint/2010/main" val="2861367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25850" y="2936675"/>
            <a:ext cx="4691921" cy="684847"/>
          </a:xfrm>
        </p:spPr>
        <p:txBody>
          <a:bodyPr/>
          <a:lstStyle/>
          <a:p>
            <a:r>
              <a:rPr lang="en-US"/>
              <a:t>What is DevOps???</a:t>
            </a:r>
          </a:p>
          <a:p>
            <a:r>
              <a:rPr lang="en-US" sz="2000"/>
              <a:t>People. Process. Products. </a:t>
            </a:r>
          </a:p>
        </p:txBody>
      </p:sp>
    </p:spTree>
    <p:extLst>
      <p:ext uri="{BB962C8B-B14F-4D97-AF65-F5344CB8AC3E}">
        <p14:creationId xmlns:p14="http://schemas.microsoft.com/office/powerpoint/2010/main" val="3437849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96957" y="3086576"/>
            <a:ext cx="2174582" cy="684847"/>
          </a:xfrm>
        </p:spPr>
        <p:txBody>
          <a:bodyPr/>
          <a:lstStyle/>
          <a:p>
            <a:r>
              <a:rPr lang="en-US"/>
              <a:t>Queries</a:t>
            </a:r>
          </a:p>
          <a:p>
            <a:endParaRPr lang="en-US"/>
          </a:p>
        </p:txBody>
      </p:sp>
    </p:spTree>
    <p:extLst>
      <p:ext uri="{BB962C8B-B14F-4D97-AF65-F5344CB8AC3E}">
        <p14:creationId xmlns:p14="http://schemas.microsoft.com/office/powerpoint/2010/main" val="3954687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B7BFC1-3E63-4862-9852-535C69A5A7DC}"/>
              </a:ext>
            </a:extLst>
          </p:cNvPr>
          <p:cNvSpPr>
            <a:spLocks noGrp="1"/>
          </p:cNvSpPr>
          <p:nvPr>
            <p:ph type="body" sz="quarter" idx="11"/>
          </p:nvPr>
        </p:nvSpPr>
        <p:spPr>
          <a:xfrm>
            <a:off x="1007968" y="313160"/>
            <a:ext cx="4657209" cy="752475"/>
          </a:xfrm>
        </p:spPr>
        <p:txBody>
          <a:bodyPr/>
          <a:lstStyle/>
          <a:p>
            <a:r>
              <a:rPr lang="en-US"/>
              <a:t>Queries</a:t>
            </a:r>
          </a:p>
        </p:txBody>
      </p:sp>
      <p:sp>
        <p:nvSpPr>
          <p:cNvPr id="3" name="Text Placeholder 2">
            <a:extLst>
              <a:ext uri="{FF2B5EF4-FFF2-40B4-BE49-F238E27FC236}">
                <a16:creationId xmlns:a16="http://schemas.microsoft.com/office/drawing/2014/main" id="{43BD9038-0517-4B35-B040-089514086D6B}"/>
              </a:ext>
            </a:extLst>
          </p:cNvPr>
          <p:cNvSpPr>
            <a:spLocks noGrp="1"/>
          </p:cNvSpPr>
          <p:nvPr>
            <p:ph type="body" sz="quarter" idx="12"/>
          </p:nvPr>
        </p:nvSpPr>
        <p:spPr>
          <a:xfrm>
            <a:off x="540496" y="979410"/>
            <a:ext cx="4180973" cy="1289005"/>
          </a:xfrm>
        </p:spPr>
        <p:txBody>
          <a:bodyPr/>
          <a:lstStyle/>
          <a:p>
            <a:pPr marL="342900" indent="-342900">
              <a:buFont typeface="Wingdings" panose="05000000000000000000" pitchFamily="2" charset="2"/>
              <a:buChar char="Ø"/>
            </a:pPr>
            <a:r>
              <a:rPr lang="en-US"/>
              <a:t>A query lists a filtered set of work items. </a:t>
            </a:r>
          </a:p>
          <a:p>
            <a:pPr marL="342900" indent="-342900">
              <a:buFont typeface="Wingdings" panose="05000000000000000000" pitchFamily="2" charset="2"/>
              <a:buChar char="Ø"/>
            </a:pPr>
            <a:r>
              <a:rPr lang="en-US"/>
              <a:t>You can initiate a query using the query editor or Work Items tab</a:t>
            </a:r>
          </a:p>
          <a:p>
            <a:pPr marL="342900" indent="-342900">
              <a:buFont typeface="Wingdings" panose="05000000000000000000" pitchFamily="2" charset="2"/>
              <a:buChar char="Ø"/>
            </a:pPr>
            <a:endParaRPr lang="en-US"/>
          </a:p>
        </p:txBody>
      </p:sp>
      <p:pic>
        <p:nvPicPr>
          <p:cNvPr id="4" name="Picture 3">
            <a:extLst>
              <a:ext uri="{FF2B5EF4-FFF2-40B4-BE49-F238E27FC236}">
                <a16:creationId xmlns:a16="http://schemas.microsoft.com/office/drawing/2014/main" id="{3D9FB65A-7C76-4791-B0B1-0AD531DE7100}"/>
              </a:ext>
            </a:extLst>
          </p:cNvPr>
          <p:cNvPicPr>
            <a:picLocks noChangeAspect="1"/>
          </p:cNvPicPr>
          <p:nvPr/>
        </p:nvPicPr>
        <p:blipFill rotWithShape="1">
          <a:blip r:embed="rId2"/>
          <a:srcRect r="45499"/>
          <a:stretch/>
        </p:blipFill>
        <p:spPr>
          <a:xfrm>
            <a:off x="5892005" y="1065635"/>
            <a:ext cx="4657209" cy="3957236"/>
          </a:xfrm>
          <a:prstGeom prst="rect">
            <a:avLst/>
          </a:prstGeom>
        </p:spPr>
      </p:pic>
      <p:pic>
        <p:nvPicPr>
          <p:cNvPr id="5" name="Picture 4">
            <a:extLst>
              <a:ext uri="{FF2B5EF4-FFF2-40B4-BE49-F238E27FC236}">
                <a16:creationId xmlns:a16="http://schemas.microsoft.com/office/drawing/2014/main" id="{0B532529-1636-4470-B11F-C12A69E0012C}"/>
              </a:ext>
            </a:extLst>
          </p:cNvPr>
          <p:cNvPicPr>
            <a:picLocks noChangeAspect="1"/>
          </p:cNvPicPr>
          <p:nvPr/>
        </p:nvPicPr>
        <p:blipFill rotWithShape="1">
          <a:blip r:embed="rId2"/>
          <a:srcRect l="75134"/>
          <a:stretch/>
        </p:blipFill>
        <p:spPr>
          <a:xfrm>
            <a:off x="9958896" y="1065635"/>
            <a:ext cx="2124807" cy="3957236"/>
          </a:xfrm>
          <a:prstGeom prst="rect">
            <a:avLst/>
          </a:prstGeom>
        </p:spPr>
      </p:pic>
      <p:sp>
        <p:nvSpPr>
          <p:cNvPr id="6" name="Rectangle 5">
            <a:extLst>
              <a:ext uri="{FF2B5EF4-FFF2-40B4-BE49-F238E27FC236}">
                <a16:creationId xmlns:a16="http://schemas.microsoft.com/office/drawing/2014/main" id="{4C70F26D-E565-41A6-9557-0F7E87ACBC86}"/>
              </a:ext>
            </a:extLst>
          </p:cNvPr>
          <p:cNvSpPr/>
          <p:nvPr/>
        </p:nvSpPr>
        <p:spPr>
          <a:xfrm>
            <a:off x="5892005" y="2022230"/>
            <a:ext cx="979352" cy="254977"/>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BF0C46-A8DE-4577-A56F-2B9E3B89B249}"/>
              </a:ext>
            </a:extLst>
          </p:cNvPr>
          <p:cNvSpPr/>
          <p:nvPr/>
        </p:nvSpPr>
        <p:spPr>
          <a:xfrm>
            <a:off x="8565850" y="1647425"/>
            <a:ext cx="696523" cy="357221"/>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676F00-C087-49EF-9689-34C3CB0BD04D}"/>
              </a:ext>
            </a:extLst>
          </p:cNvPr>
          <p:cNvSpPr/>
          <p:nvPr/>
        </p:nvSpPr>
        <p:spPr>
          <a:xfrm>
            <a:off x="5892005" y="3301511"/>
            <a:ext cx="863642" cy="254977"/>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6FF244A-DFB2-4944-9A5C-08EC3DE655E4}"/>
              </a:ext>
            </a:extLst>
          </p:cNvPr>
          <p:cNvSpPr/>
          <p:nvPr/>
        </p:nvSpPr>
        <p:spPr>
          <a:xfrm>
            <a:off x="9305274" y="1594671"/>
            <a:ext cx="696523" cy="427559"/>
          </a:xfrm>
          <a:prstGeom prst="ellipse">
            <a:avLst/>
          </a:prstGeom>
          <a:noFill/>
          <a:ln w="28575">
            <a:solidFill>
              <a:srgbClr val="6FEA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69E7D06-B44A-4CFC-ACFB-18AB9EEE2870}"/>
              </a:ext>
            </a:extLst>
          </p:cNvPr>
          <p:cNvCxnSpPr>
            <a:cxnSpLocks/>
            <a:stCxn id="9" idx="0"/>
          </p:cNvCxnSpPr>
          <p:nvPr/>
        </p:nvCxnSpPr>
        <p:spPr>
          <a:xfrm flipV="1">
            <a:off x="9653536" y="914399"/>
            <a:ext cx="403900" cy="680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6733D30-420F-4998-B2BD-D1E85AA2D5AF}"/>
              </a:ext>
            </a:extLst>
          </p:cNvPr>
          <p:cNvSpPr txBox="1"/>
          <p:nvPr/>
        </p:nvSpPr>
        <p:spPr>
          <a:xfrm>
            <a:off x="8939256" y="148413"/>
            <a:ext cx="2722325" cy="830997"/>
          </a:xfrm>
          <a:prstGeom prst="rect">
            <a:avLst/>
          </a:prstGeom>
          <a:noFill/>
        </p:spPr>
        <p:txBody>
          <a:bodyPr wrap="square" rtlCol="0">
            <a:spAutoFit/>
          </a:bodyPr>
          <a:lstStyle/>
          <a:p>
            <a:r>
              <a:rPr lang="en-US" sz="1200"/>
              <a:t>Can create separate folders depending on the type of queries for example – current sprint (contains all queries for current iteration only)</a:t>
            </a:r>
          </a:p>
        </p:txBody>
      </p:sp>
      <p:pic>
        <p:nvPicPr>
          <p:cNvPr id="14" name="Picture 13">
            <a:extLst>
              <a:ext uri="{FF2B5EF4-FFF2-40B4-BE49-F238E27FC236}">
                <a16:creationId xmlns:a16="http://schemas.microsoft.com/office/drawing/2014/main" id="{E2CAAFAC-91CE-4BD8-9EB9-D3AC7E973A20}"/>
              </a:ext>
            </a:extLst>
          </p:cNvPr>
          <p:cNvPicPr>
            <a:picLocks noChangeAspect="1"/>
          </p:cNvPicPr>
          <p:nvPr/>
        </p:nvPicPr>
        <p:blipFill>
          <a:blip r:embed="rId3"/>
          <a:stretch>
            <a:fillRect/>
          </a:stretch>
        </p:blipFill>
        <p:spPr>
          <a:xfrm>
            <a:off x="228600" y="2346420"/>
            <a:ext cx="5175738" cy="1210068"/>
          </a:xfrm>
          <a:prstGeom prst="rect">
            <a:avLst/>
          </a:prstGeom>
        </p:spPr>
      </p:pic>
      <p:sp>
        <p:nvSpPr>
          <p:cNvPr id="16" name="Rectangle 15">
            <a:extLst>
              <a:ext uri="{FF2B5EF4-FFF2-40B4-BE49-F238E27FC236}">
                <a16:creationId xmlns:a16="http://schemas.microsoft.com/office/drawing/2014/main" id="{E113D7CF-7B54-4089-A22D-8DB3D223B2E9}"/>
              </a:ext>
            </a:extLst>
          </p:cNvPr>
          <p:cNvSpPr/>
          <p:nvPr/>
        </p:nvSpPr>
        <p:spPr>
          <a:xfrm>
            <a:off x="3219463" y="2789275"/>
            <a:ext cx="863642" cy="254977"/>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437BC5C-0B27-4D52-945E-FA4190EF2E29}"/>
              </a:ext>
            </a:extLst>
          </p:cNvPr>
          <p:cNvPicPr>
            <a:picLocks noChangeAspect="1"/>
          </p:cNvPicPr>
          <p:nvPr/>
        </p:nvPicPr>
        <p:blipFill>
          <a:blip r:embed="rId4"/>
          <a:stretch>
            <a:fillRect/>
          </a:stretch>
        </p:blipFill>
        <p:spPr>
          <a:xfrm>
            <a:off x="235796" y="3634492"/>
            <a:ext cx="5320396" cy="2142053"/>
          </a:xfrm>
          <a:prstGeom prst="rect">
            <a:avLst/>
          </a:prstGeom>
        </p:spPr>
      </p:pic>
      <p:sp>
        <p:nvSpPr>
          <p:cNvPr id="19" name="Rectangle 18">
            <a:extLst>
              <a:ext uri="{FF2B5EF4-FFF2-40B4-BE49-F238E27FC236}">
                <a16:creationId xmlns:a16="http://schemas.microsoft.com/office/drawing/2014/main" id="{84427F65-DED0-4B43-9A9D-9B856D5AAD7F}"/>
              </a:ext>
            </a:extLst>
          </p:cNvPr>
          <p:cNvSpPr/>
          <p:nvPr/>
        </p:nvSpPr>
        <p:spPr>
          <a:xfrm>
            <a:off x="2667384" y="4383613"/>
            <a:ext cx="670666" cy="254977"/>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FFE5D25-63D9-4902-B647-1F83F3480403}"/>
              </a:ext>
            </a:extLst>
          </p:cNvPr>
          <p:cNvCxnSpPr/>
          <p:nvPr/>
        </p:nvCxnSpPr>
        <p:spPr>
          <a:xfrm flipH="1">
            <a:off x="3508131" y="3044252"/>
            <a:ext cx="175846" cy="85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17B0243-8740-40AA-A6AC-FDEE6C10C1E6}"/>
              </a:ext>
            </a:extLst>
          </p:cNvPr>
          <p:cNvSpPr txBox="1"/>
          <p:nvPr/>
        </p:nvSpPr>
        <p:spPr>
          <a:xfrm>
            <a:off x="5404338" y="2998533"/>
            <a:ext cx="407377" cy="369332"/>
          </a:xfrm>
          <a:prstGeom prst="rect">
            <a:avLst/>
          </a:prstGeom>
          <a:noFill/>
        </p:spPr>
        <p:txBody>
          <a:bodyPr wrap="square" rtlCol="0">
            <a:spAutoFit/>
          </a:bodyPr>
          <a:lstStyle/>
          <a:p>
            <a:r>
              <a:rPr lang="en-US"/>
              <a:t>or</a:t>
            </a:r>
          </a:p>
        </p:txBody>
      </p:sp>
      <p:sp>
        <p:nvSpPr>
          <p:cNvPr id="26" name="Flowchart: Terminator 25">
            <a:extLst>
              <a:ext uri="{FF2B5EF4-FFF2-40B4-BE49-F238E27FC236}">
                <a16:creationId xmlns:a16="http://schemas.microsoft.com/office/drawing/2014/main" id="{52F14BB1-8B13-4888-93AA-6397CEFA8D47}"/>
              </a:ext>
            </a:extLst>
          </p:cNvPr>
          <p:cNvSpPr/>
          <p:nvPr/>
        </p:nvSpPr>
        <p:spPr>
          <a:xfrm>
            <a:off x="7684477" y="2180492"/>
            <a:ext cx="739930" cy="254977"/>
          </a:xfrm>
          <a:prstGeom prst="flowChartTerminator">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Terminator 26">
            <a:extLst>
              <a:ext uri="{FF2B5EF4-FFF2-40B4-BE49-F238E27FC236}">
                <a16:creationId xmlns:a16="http://schemas.microsoft.com/office/drawing/2014/main" id="{69906DCB-D63F-4136-9FDA-71965082A2FE}"/>
              </a:ext>
            </a:extLst>
          </p:cNvPr>
          <p:cNvSpPr/>
          <p:nvPr/>
        </p:nvSpPr>
        <p:spPr>
          <a:xfrm>
            <a:off x="7675197" y="3112888"/>
            <a:ext cx="863642" cy="254977"/>
          </a:xfrm>
          <a:prstGeom prst="flowChartTerminator">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5635F06D-BC5F-49C6-94FD-7E1ADB8BE7CB}"/>
              </a:ext>
            </a:extLst>
          </p:cNvPr>
          <p:cNvCxnSpPr>
            <a:stCxn id="26" idx="3"/>
          </p:cNvCxnSpPr>
          <p:nvPr/>
        </p:nvCxnSpPr>
        <p:spPr>
          <a:xfrm>
            <a:off x="8424407" y="2307981"/>
            <a:ext cx="514849" cy="241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5B36BC8-EFBA-45F4-A82D-CC1EDA22CB85}"/>
              </a:ext>
            </a:extLst>
          </p:cNvPr>
          <p:cNvCxnSpPr>
            <a:cxnSpLocks/>
          </p:cNvCxnSpPr>
          <p:nvPr/>
        </p:nvCxnSpPr>
        <p:spPr>
          <a:xfrm>
            <a:off x="8508242" y="3314700"/>
            <a:ext cx="1347244" cy="164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D53E9E-BD28-4F68-8B7E-FC46DCBE00AC}"/>
              </a:ext>
            </a:extLst>
          </p:cNvPr>
          <p:cNvSpPr txBox="1"/>
          <p:nvPr/>
        </p:nvSpPr>
        <p:spPr>
          <a:xfrm>
            <a:off x="8969245" y="2376241"/>
            <a:ext cx="1390068" cy="461665"/>
          </a:xfrm>
          <a:prstGeom prst="rect">
            <a:avLst/>
          </a:prstGeom>
          <a:noFill/>
        </p:spPr>
        <p:txBody>
          <a:bodyPr wrap="square" rtlCol="0">
            <a:spAutoFit/>
          </a:bodyPr>
          <a:lstStyle/>
          <a:p>
            <a:r>
              <a:rPr lang="en-US" sz="1200">
                <a:solidFill>
                  <a:srgbClr val="FF0000"/>
                </a:solidFill>
              </a:rPr>
              <a:t>Not shared to other users</a:t>
            </a:r>
          </a:p>
        </p:txBody>
      </p:sp>
      <p:sp>
        <p:nvSpPr>
          <p:cNvPr id="33" name="TextBox 32">
            <a:extLst>
              <a:ext uri="{FF2B5EF4-FFF2-40B4-BE49-F238E27FC236}">
                <a16:creationId xmlns:a16="http://schemas.microsoft.com/office/drawing/2014/main" id="{4981CDC9-0D9F-453C-8F1C-962A97AD127D}"/>
              </a:ext>
            </a:extLst>
          </p:cNvPr>
          <p:cNvSpPr txBox="1"/>
          <p:nvPr/>
        </p:nvSpPr>
        <p:spPr>
          <a:xfrm>
            <a:off x="8965879" y="4943351"/>
            <a:ext cx="2124807" cy="523220"/>
          </a:xfrm>
          <a:prstGeom prst="rect">
            <a:avLst/>
          </a:prstGeom>
          <a:noFill/>
        </p:spPr>
        <p:txBody>
          <a:bodyPr wrap="square" rtlCol="0">
            <a:spAutoFit/>
          </a:bodyPr>
          <a:lstStyle/>
          <a:p>
            <a:r>
              <a:rPr lang="en-US" sz="1400">
                <a:solidFill>
                  <a:srgbClr val="FF0000"/>
                </a:solidFill>
              </a:rPr>
              <a:t>Can be pinned on the dashboard</a:t>
            </a:r>
          </a:p>
        </p:txBody>
      </p:sp>
      <p:sp>
        <p:nvSpPr>
          <p:cNvPr id="10" name="Rectangle 9">
            <a:extLst>
              <a:ext uri="{FF2B5EF4-FFF2-40B4-BE49-F238E27FC236}">
                <a16:creationId xmlns:a16="http://schemas.microsoft.com/office/drawing/2014/main" id="{5BFE7229-20E5-40D7-9445-9922A1B6BDF4}"/>
              </a:ext>
            </a:extLst>
          </p:cNvPr>
          <p:cNvSpPr/>
          <p:nvPr/>
        </p:nvSpPr>
        <p:spPr>
          <a:xfrm>
            <a:off x="7054247" y="5880489"/>
            <a:ext cx="5137753" cy="369332"/>
          </a:xfrm>
          <a:prstGeom prst="rect">
            <a:avLst/>
          </a:prstGeom>
        </p:spPr>
        <p:txBody>
          <a:bodyPr wrap="none">
            <a:spAutoFit/>
          </a:bodyPr>
          <a:lstStyle/>
          <a:p>
            <a:r>
              <a:rPr lang="en-US" b="1">
                <a:solidFill>
                  <a:srgbClr val="00B050"/>
                </a:solidFill>
              </a:rPr>
              <a:t>Stakeholder: Developer, Team admin, Project admin</a:t>
            </a:r>
          </a:p>
        </p:txBody>
      </p:sp>
    </p:spTree>
    <p:extLst>
      <p:ext uri="{BB962C8B-B14F-4D97-AF65-F5344CB8AC3E}">
        <p14:creationId xmlns:p14="http://schemas.microsoft.com/office/powerpoint/2010/main" val="11186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1000"/>
                                        <p:tgtEl>
                                          <p:spTgt spid="9"/>
                                        </p:tgtEl>
                                      </p:cBhvr>
                                    </p:animEffect>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5000"/>
                            </p:stCondLst>
                            <p:childTnLst>
                              <p:par>
                                <p:cTn id="41" presetID="16" presetClass="entr" presetSubtype="21"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inVertical)">
                                      <p:cBhvr>
                                        <p:cTn id="43" dur="500"/>
                                        <p:tgtEl>
                                          <p:spTgt spid="26"/>
                                        </p:tgtEl>
                                      </p:cBhvr>
                                    </p:animEffect>
                                  </p:childTnLst>
                                </p:cTn>
                              </p:par>
                            </p:childTnLst>
                          </p:cTn>
                        </p:par>
                        <p:par>
                          <p:cTn id="44" fill="hold">
                            <p:stCondLst>
                              <p:cond delay="5500"/>
                            </p:stCondLst>
                            <p:childTnLst>
                              <p:par>
                                <p:cTn id="45" presetID="6" presetClass="entr" presetSubtype="16"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circle(in)">
                                      <p:cBhvr>
                                        <p:cTn id="47" dur="500"/>
                                        <p:tgtEl>
                                          <p:spTgt spid="29"/>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6500"/>
                            </p:stCondLst>
                            <p:childTnLst>
                              <p:par>
                                <p:cTn id="53" presetID="16" presetClass="entr" presetSubtype="21"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inVertical)">
                                      <p:cBhvr>
                                        <p:cTn id="55" dur="500"/>
                                        <p:tgtEl>
                                          <p:spTgt spid="27"/>
                                        </p:tgtEl>
                                      </p:cBhvr>
                                    </p:animEffect>
                                  </p:childTnLst>
                                </p:cTn>
                              </p:par>
                            </p:childTnLst>
                          </p:cTn>
                        </p:par>
                        <p:par>
                          <p:cTn id="56" fill="hold">
                            <p:stCondLst>
                              <p:cond delay="7000"/>
                            </p:stCondLst>
                            <p:childTnLst>
                              <p:par>
                                <p:cTn id="57" presetID="16" presetClass="entr" presetSubtype="21"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barn(inVertical)">
                                      <p:cBhvr>
                                        <p:cTn id="59" dur="500"/>
                                        <p:tgtEl>
                                          <p:spTgt spid="30"/>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p:bldP spid="16" grpId="0" animBg="1"/>
      <p:bldP spid="19" grpId="0" animBg="1"/>
      <p:bldP spid="26" grpId="0" animBg="1"/>
      <p:bldP spid="27" grpId="0" animBg="1"/>
      <p:bldP spid="3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A screenshot of a social media post&#10;&#10;Description generated with very high confidence">
            <a:extLst>
              <a:ext uri="{FF2B5EF4-FFF2-40B4-BE49-F238E27FC236}">
                <a16:creationId xmlns:a16="http://schemas.microsoft.com/office/drawing/2014/main" id="{5A1E716F-10C5-4270-839F-7D16387AC053}"/>
              </a:ext>
            </a:extLst>
          </p:cNvPr>
          <p:cNvPicPr>
            <a:picLocks noChangeAspect="1"/>
          </p:cNvPicPr>
          <p:nvPr/>
        </p:nvPicPr>
        <p:blipFill>
          <a:blip r:embed="rId2"/>
          <a:stretch>
            <a:fillRect/>
          </a:stretch>
        </p:blipFill>
        <p:spPr>
          <a:xfrm>
            <a:off x="81280" y="1177422"/>
            <a:ext cx="7355840" cy="4279636"/>
          </a:xfrm>
          <a:prstGeom prst="rect">
            <a:avLst/>
          </a:prstGeom>
        </p:spPr>
      </p:pic>
      <p:pic>
        <p:nvPicPr>
          <p:cNvPr id="7" name="Picture 6">
            <a:extLst>
              <a:ext uri="{FF2B5EF4-FFF2-40B4-BE49-F238E27FC236}">
                <a16:creationId xmlns:a16="http://schemas.microsoft.com/office/drawing/2014/main" id="{C5EBB736-6CCF-41A0-BCCD-DA643497C5AC}"/>
              </a:ext>
            </a:extLst>
          </p:cNvPr>
          <p:cNvPicPr>
            <a:picLocks noChangeAspect="1"/>
          </p:cNvPicPr>
          <p:nvPr/>
        </p:nvPicPr>
        <p:blipFill>
          <a:blip r:embed="rId3"/>
          <a:stretch>
            <a:fillRect/>
          </a:stretch>
        </p:blipFill>
        <p:spPr>
          <a:xfrm>
            <a:off x="7989564" y="78223"/>
            <a:ext cx="3247727" cy="2904696"/>
          </a:xfrm>
          <a:prstGeom prst="rect">
            <a:avLst/>
          </a:prstGeom>
        </p:spPr>
      </p:pic>
      <p:sp>
        <p:nvSpPr>
          <p:cNvPr id="2" name="Text Placeholder 1">
            <a:extLst>
              <a:ext uri="{FF2B5EF4-FFF2-40B4-BE49-F238E27FC236}">
                <a16:creationId xmlns:a16="http://schemas.microsoft.com/office/drawing/2014/main" id="{BDD70D83-3106-4403-85DD-4CF317357388}"/>
              </a:ext>
            </a:extLst>
          </p:cNvPr>
          <p:cNvSpPr>
            <a:spLocks noGrp="1"/>
          </p:cNvSpPr>
          <p:nvPr>
            <p:ph type="body" sz="quarter" idx="11"/>
          </p:nvPr>
        </p:nvSpPr>
        <p:spPr>
          <a:xfrm>
            <a:off x="203023" y="125136"/>
            <a:ext cx="7559217" cy="752475"/>
          </a:xfrm>
        </p:spPr>
        <p:txBody>
          <a:bodyPr/>
          <a:lstStyle/>
          <a:p>
            <a:r>
              <a:rPr lang="en-US"/>
              <a:t>Queries cont’d</a:t>
            </a:r>
          </a:p>
          <a:p>
            <a:r>
              <a:rPr lang="en-US" sz="1800"/>
              <a:t>Example: Create a Query for all work items for iteration 1 and iteration 2</a:t>
            </a:r>
          </a:p>
        </p:txBody>
      </p:sp>
      <p:sp>
        <p:nvSpPr>
          <p:cNvPr id="5" name="Rectangle 4">
            <a:extLst>
              <a:ext uri="{FF2B5EF4-FFF2-40B4-BE49-F238E27FC236}">
                <a16:creationId xmlns:a16="http://schemas.microsoft.com/office/drawing/2014/main" id="{EDADA068-44BF-48B8-8E93-342C62E685D3}"/>
              </a:ext>
            </a:extLst>
          </p:cNvPr>
          <p:cNvSpPr/>
          <p:nvPr/>
        </p:nvSpPr>
        <p:spPr>
          <a:xfrm>
            <a:off x="124024" y="2840353"/>
            <a:ext cx="977601" cy="15632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1874C7-5FE7-4D91-BE1D-C048D4BD1A67}"/>
              </a:ext>
            </a:extLst>
          </p:cNvPr>
          <p:cNvSpPr txBox="1"/>
          <p:nvPr/>
        </p:nvSpPr>
        <p:spPr>
          <a:xfrm>
            <a:off x="1674233" y="3163046"/>
            <a:ext cx="4164232" cy="523220"/>
          </a:xfrm>
          <a:prstGeom prst="rect">
            <a:avLst/>
          </a:prstGeom>
          <a:noFill/>
        </p:spPr>
        <p:txBody>
          <a:bodyPr wrap="square" rtlCol="0">
            <a:spAutoFit/>
          </a:bodyPr>
          <a:lstStyle/>
          <a:p>
            <a:r>
              <a:rPr lang="en-US" sz="1400"/>
              <a:t>You create a query by defining one or more clauses. Each clause defines a filter criteria for a single field.</a:t>
            </a:r>
          </a:p>
        </p:txBody>
      </p:sp>
      <p:cxnSp>
        <p:nvCxnSpPr>
          <p:cNvPr id="8" name="Straight Arrow Connector 7">
            <a:extLst>
              <a:ext uri="{FF2B5EF4-FFF2-40B4-BE49-F238E27FC236}">
                <a16:creationId xmlns:a16="http://schemas.microsoft.com/office/drawing/2014/main" id="{8D0A361E-36CF-470E-9F9D-81FCD6BC64BA}"/>
              </a:ext>
            </a:extLst>
          </p:cNvPr>
          <p:cNvCxnSpPr>
            <a:cxnSpLocks/>
          </p:cNvCxnSpPr>
          <p:nvPr/>
        </p:nvCxnSpPr>
        <p:spPr>
          <a:xfrm flipH="1" flipV="1">
            <a:off x="1126961" y="3030500"/>
            <a:ext cx="465992" cy="259372"/>
          </a:xfrm>
          <a:prstGeom prst="straightConnector1">
            <a:avLst/>
          </a:prstGeom>
          <a:ln w="28575">
            <a:solidFill>
              <a:srgbClr val="CC006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9CE00C-1E0A-40A2-92D0-97A1E3CB159B}"/>
              </a:ext>
            </a:extLst>
          </p:cNvPr>
          <p:cNvSpPr txBox="1"/>
          <p:nvPr/>
        </p:nvSpPr>
        <p:spPr>
          <a:xfrm>
            <a:off x="0" y="5900101"/>
            <a:ext cx="11869615" cy="307777"/>
          </a:xfrm>
          <a:prstGeom prst="rect">
            <a:avLst/>
          </a:prstGeom>
          <a:noFill/>
        </p:spPr>
        <p:txBody>
          <a:bodyPr wrap="square" rtlCol="0">
            <a:spAutoFit/>
          </a:bodyPr>
          <a:lstStyle/>
          <a:p>
            <a:r>
              <a:rPr lang="en-US" sz="1400"/>
              <a:t>Additional link: </a:t>
            </a:r>
            <a:r>
              <a:rPr lang="en-US" sz="1400">
                <a:hlinkClick r:id="rId4"/>
              </a:rPr>
              <a:t>https://docs.microsoft.com/en-us/azure/devops/boards/queries/titles-ids-descriptions?view=azure-devops</a:t>
            </a:r>
            <a:endParaRPr lang="en-US" sz="1400"/>
          </a:p>
        </p:txBody>
      </p:sp>
      <p:sp>
        <p:nvSpPr>
          <p:cNvPr id="13" name="Rectangle 12">
            <a:extLst>
              <a:ext uri="{FF2B5EF4-FFF2-40B4-BE49-F238E27FC236}">
                <a16:creationId xmlns:a16="http://schemas.microsoft.com/office/drawing/2014/main" id="{E291DF60-3023-412D-8837-71B803F29A17}"/>
              </a:ext>
            </a:extLst>
          </p:cNvPr>
          <p:cNvSpPr/>
          <p:nvPr/>
        </p:nvSpPr>
        <p:spPr>
          <a:xfrm>
            <a:off x="10038522" y="1341004"/>
            <a:ext cx="950879" cy="223027"/>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D84F-2660-4E02-8A93-78566B6E51BE}"/>
              </a:ext>
            </a:extLst>
          </p:cNvPr>
          <p:cNvSpPr/>
          <p:nvPr/>
        </p:nvSpPr>
        <p:spPr>
          <a:xfrm>
            <a:off x="8852708" y="376171"/>
            <a:ext cx="370806" cy="170481"/>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DB703F-EB4E-4C78-B886-E348476810BA}"/>
              </a:ext>
            </a:extLst>
          </p:cNvPr>
          <p:cNvSpPr/>
          <p:nvPr/>
        </p:nvSpPr>
        <p:spPr>
          <a:xfrm>
            <a:off x="9873762" y="764060"/>
            <a:ext cx="363542" cy="216571"/>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ED0681A-DD6E-4FDD-9145-2CB9ACE803B4}"/>
              </a:ext>
            </a:extLst>
          </p:cNvPr>
          <p:cNvSpPr txBox="1"/>
          <p:nvPr/>
        </p:nvSpPr>
        <p:spPr>
          <a:xfrm>
            <a:off x="9794240" y="5765024"/>
            <a:ext cx="2290923" cy="523220"/>
          </a:xfrm>
          <a:prstGeom prst="rect">
            <a:avLst/>
          </a:prstGeom>
          <a:noFill/>
        </p:spPr>
        <p:txBody>
          <a:bodyPr wrap="square" rtlCol="0">
            <a:spAutoFit/>
          </a:bodyPr>
          <a:lstStyle/>
          <a:p>
            <a:r>
              <a:rPr lang="en-US" sz="1400" b="1">
                <a:solidFill>
                  <a:srgbClr val="00B050"/>
                </a:solidFill>
              </a:rPr>
              <a:t>Stakeholder: Developer, Team admin, Project admin</a:t>
            </a:r>
          </a:p>
        </p:txBody>
      </p:sp>
      <p:pic>
        <p:nvPicPr>
          <p:cNvPr id="9" name="Picture 8">
            <a:extLst>
              <a:ext uri="{FF2B5EF4-FFF2-40B4-BE49-F238E27FC236}">
                <a16:creationId xmlns:a16="http://schemas.microsoft.com/office/drawing/2014/main" id="{6B356839-6091-4A87-B148-AB08D7BE03D0}"/>
              </a:ext>
            </a:extLst>
          </p:cNvPr>
          <p:cNvPicPr>
            <a:picLocks noChangeAspect="1"/>
          </p:cNvPicPr>
          <p:nvPr/>
        </p:nvPicPr>
        <p:blipFill>
          <a:blip r:embed="rId5"/>
          <a:stretch>
            <a:fillRect/>
          </a:stretch>
        </p:blipFill>
        <p:spPr>
          <a:xfrm>
            <a:off x="7437108" y="3020451"/>
            <a:ext cx="4734876" cy="2787100"/>
          </a:xfrm>
          <a:prstGeom prst="rect">
            <a:avLst/>
          </a:prstGeom>
        </p:spPr>
      </p:pic>
      <p:cxnSp>
        <p:nvCxnSpPr>
          <p:cNvPr id="18" name="Connector: Elbow 17">
            <a:extLst>
              <a:ext uri="{FF2B5EF4-FFF2-40B4-BE49-F238E27FC236}">
                <a16:creationId xmlns:a16="http://schemas.microsoft.com/office/drawing/2014/main" id="{DEABCE29-1353-41CD-B231-A27EB4AC961F}"/>
              </a:ext>
            </a:extLst>
          </p:cNvPr>
          <p:cNvCxnSpPr>
            <a:cxnSpLocks/>
          </p:cNvCxnSpPr>
          <p:nvPr/>
        </p:nvCxnSpPr>
        <p:spPr>
          <a:xfrm rot="16200000" flipH="1">
            <a:off x="9786996" y="2010422"/>
            <a:ext cx="2266610" cy="431716"/>
          </a:xfrm>
          <a:prstGeom prst="bentConnector3">
            <a:avLst>
              <a:gd name="adj1" fmla="val -652"/>
            </a:avLst>
          </a:prstGeom>
          <a:ln w="28575">
            <a:solidFill>
              <a:srgbClr val="CC0066"/>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92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750"/>
                                        <p:tgtEl>
                                          <p:spTgt spid="8"/>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750"/>
                            </p:stCondLst>
                            <p:childTnLst>
                              <p:par>
                                <p:cTn id="17" presetID="16" presetClass="entr" presetSubtype="2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par>
                          <p:cTn id="20" fill="hold">
                            <p:stCondLst>
                              <p:cond delay="2250"/>
                            </p:stCondLst>
                            <p:childTnLst>
                              <p:par>
                                <p:cTn id="21" presetID="16" presetClass="entr" presetSubtype="2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par>
                          <p:cTn id="24" fill="hold">
                            <p:stCondLst>
                              <p:cond delay="2750"/>
                            </p:stCondLst>
                            <p:childTnLst>
                              <p:par>
                                <p:cTn id="25" presetID="16" presetClass="entr" presetSubtype="21"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par>
                          <p:cTn id="28" fill="hold">
                            <p:stCondLst>
                              <p:cond delay="3250"/>
                            </p:stCondLst>
                            <p:childTnLst>
                              <p:par>
                                <p:cTn id="29" presetID="14" presetClass="entr" presetSubtype="1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3" grpId="0" animBg="1"/>
      <p:bldP spid="14"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5456" y="3086576"/>
            <a:ext cx="4347147" cy="684847"/>
          </a:xfrm>
        </p:spPr>
        <p:txBody>
          <a:bodyPr/>
          <a:lstStyle/>
          <a:p>
            <a:r>
              <a:rPr lang="en-US"/>
              <a:t>Dashboards</a:t>
            </a:r>
          </a:p>
          <a:p>
            <a:endParaRPr lang="en-US"/>
          </a:p>
        </p:txBody>
      </p:sp>
    </p:spTree>
    <p:extLst>
      <p:ext uri="{BB962C8B-B14F-4D97-AF65-F5344CB8AC3E}">
        <p14:creationId xmlns:p14="http://schemas.microsoft.com/office/powerpoint/2010/main" val="1285016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C0A389-FFA7-42D7-B2A8-FD04CDBDAE96}"/>
              </a:ext>
            </a:extLst>
          </p:cNvPr>
          <p:cNvPicPr>
            <a:picLocks noChangeAspect="1"/>
          </p:cNvPicPr>
          <p:nvPr/>
        </p:nvPicPr>
        <p:blipFill>
          <a:blip r:embed="rId2"/>
          <a:stretch>
            <a:fillRect/>
          </a:stretch>
        </p:blipFill>
        <p:spPr>
          <a:xfrm>
            <a:off x="1266093" y="1058883"/>
            <a:ext cx="9888415" cy="4651263"/>
          </a:xfrm>
          <a:prstGeom prst="rect">
            <a:avLst/>
          </a:prstGeom>
        </p:spPr>
      </p:pic>
      <p:sp>
        <p:nvSpPr>
          <p:cNvPr id="12" name="TextBox 11">
            <a:extLst>
              <a:ext uri="{FF2B5EF4-FFF2-40B4-BE49-F238E27FC236}">
                <a16:creationId xmlns:a16="http://schemas.microsoft.com/office/drawing/2014/main" id="{543DA370-FFE2-46EC-BF7C-7F59ED470456}"/>
              </a:ext>
            </a:extLst>
          </p:cNvPr>
          <p:cNvSpPr txBox="1"/>
          <p:nvPr/>
        </p:nvSpPr>
        <p:spPr>
          <a:xfrm>
            <a:off x="349738" y="144960"/>
            <a:ext cx="11258062" cy="615553"/>
          </a:xfrm>
          <a:prstGeom prst="rect">
            <a:avLst/>
          </a:prstGeom>
          <a:noFill/>
        </p:spPr>
        <p:txBody>
          <a:bodyPr wrap="square" rtlCol="0">
            <a:spAutoFit/>
          </a:bodyPr>
          <a:lstStyle/>
          <a:p>
            <a:r>
              <a:rPr lang="en-US" sz="3400">
                <a:latin typeface="CeraGR-Bold ☞"/>
              </a:rPr>
              <a:t>Fully customized dashboard for each team with multiple views</a:t>
            </a:r>
          </a:p>
        </p:txBody>
      </p:sp>
      <p:sp>
        <p:nvSpPr>
          <p:cNvPr id="13" name="Rectangle 12">
            <a:extLst>
              <a:ext uri="{FF2B5EF4-FFF2-40B4-BE49-F238E27FC236}">
                <a16:creationId xmlns:a16="http://schemas.microsoft.com/office/drawing/2014/main" id="{2EFBFC74-3BC8-41B1-9B52-0FDBA3D2599B}"/>
              </a:ext>
            </a:extLst>
          </p:cNvPr>
          <p:cNvSpPr/>
          <p:nvPr/>
        </p:nvSpPr>
        <p:spPr>
          <a:xfrm>
            <a:off x="5978769" y="1551489"/>
            <a:ext cx="474785" cy="263769"/>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AC56E60-8A72-44FD-B283-7DA5439CE183}"/>
              </a:ext>
            </a:extLst>
          </p:cNvPr>
          <p:cNvCxnSpPr>
            <a:stCxn id="13" idx="0"/>
          </p:cNvCxnSpPr>
          <p:nvPr/>
        </p:nvCxnSpPr>
        <p:spPr>
          <a:xfrm flipV="1">
            <a:off x="6216162" y="1173420"/>
            <a:ext cx="624253" cy="378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E252B4-85AF-493F-95C8-2933ABE30315}"/>
              </a:ext>
            </a:extLst>
          </p:cNvPr>
          <p:cNvSpPr txBox="1"/>
          <p:nvPr/>
        </p:nvSpPr>
        <p:spPr>
          <a:xfrm>
            <a:off x="6840415" y="1006816"/>
            <a:ext cx="1433146" cy="523220"/>
          </a:xfrm>
          <a:prstGeom prst="rect">
            <a:avLst/>
          </a:prstGeom>
          <a:noFill/>
        </p:spPr>
        <p:txBody>
          <a:bodyPr wrap="square" rtlCol="0">
            <a:spAutoFit/>
          </a:bodyPr>
          <a:lstStyle/>
          <a:p>
            <a:r>
              <a:rPr lang="en-US" sz="1400" b="1"/>
              <a:t>Click on edit to add widgets</a:t>
            </a:r>
          </a:p>
        </p:txBody>
      </p:sp>
      <p:sp>
        <p:nvSpPr>
          <p:cNvPr id="17" name="TextBox 16">
            <a:extLst>
              <a:ext uri="{FF2B5EF4-FFF2-40B4-BE49-F238E27FC236}">
                <a16:creationId xmlns:a16="http://schemas.microsoft.com/office/drawing/2014/main" id="{97E57C40-CE78-4A5B-AD4A-689DE7B104E6}"/>
              </a:ext>
            </a:extLst>
          </p:cNvPr>
          <p:cNvSpPr txBox="1"/>
          <p:nvPr/>
        </p:nvSpPr>
        <p:spPr>
          <a:xfrm>
            <a:off x="56270" y="5934744"/>
            <a:ext cx="10207870" cy="584775"/>
          </a:xfrm>
          <a:prstGeom prst="rect">
            <a:avLst/>
          </a:prstGeom>
          <a:noFill/>
        </p:spPr>
        <p:txBody>
          <a:bodyPr wrap="square" rtlCol="0">
            <a:spAutoFit/>
          </a:bodyPr>
          <a:lstStyle/>
          <a:p>
            <a:r>
              <a:rPr lang="en-US" sz="1400"/>
              <a:t>Additional link for dashboards: </a:t>
            </a:r>
            <a:r>
              <a:rPr lang="en-US" sz="1400" u="sng">
                <a:hlinkClick r:id="rId3"/>
              </a:rPr>
              <a:t>https://www.youtube.com/watch?v=61B_pL7Uj0Q</a:t>
            </a:r>
            <a:endParaRPr lang="en-US" sz="1400"/>
          </a:p>
          <a:p>
            <a:endParaRPr lang="en-US"/>
          </a:p>
        </p:txBody>
      </p:sp>
      <p:sp>
        <p:nvSpPr>
          <p:cNvPr id="18" name="TextBox 17">
            <a:extLst>
              <a:ext uri="{FF2B5EF4-FFF2-40B4-BE49-F238E27FC236}">
                <a16:creationId xmlns:a16="http://schemas.microsoft.com/office/drawing/2014/main" id="{FE97C0FC-9180-47D5-A891-1EDFA350C292}"/>
              </a:ext>
            </a:extLst>
          </p:cNvPr>
          <p:cNvSpPr txBox="1"/>
          <p:nvPr/>
        </p:nvSpPr>
        <p:spPr>
          <a:xfrm>
            <a:off x="8203223" y="5765467"/>
            <a:ext cx="4121835" cy="523220"/>
          </a:xfrm>
          <a:prstGeom prst="rect">
            <a:avLst/>
          </a:prstGeom>
          <a:noFill/>
        </p:spPr>
        <p:txBody>
          <a:bodyPr wrap="square" rtlCol="0">
            <a:spAutoFit/>
          </a:bodyPr>
          <a:lstStyle/>
          <a:p>
            <a:r>
              <a:rPr lang="en-US" sz="1400" b="1">
                <a:solidFill>
                  <a:srgbClr val="00B050"/>
                </a:solidFill>
              </a:rPr>
              <a:t>Stakeholders: Team Admin, Project Manager, Developers with permission set</a:t>
            </a:r>
          </a:p>
        </p:txBody>
      </p:sp>
    </p:spTree>
    <p:extLst>
      <p:ext uri="{BB962C8B-B14F-4D97-AF65-F5344CB8AC3E}">
        <p14:creationId xmlns:p14="http://schemas.microsoft.com/office/powerpoint/2010/main" val="116535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CA1103-DD7D-4AD2-A57F-2CE6C3587791}"/>
              </a:ext>
            </a:extLst>
          </p:cNvPr>
          <p:cNvSpPr>
            <a:spLocks noGrp="1"/>
          </p:cNvSpPr>
          <p:nvPr>
            <p:ph type="body" sz="quarter" idx="10"/>
          </p:nvPr>
        </p:nvSpPr>
        <p:spPr>
          <a:xfrm>
            <a:off x="7481553" y="2981068"/>
            <a:ext cx="4638643" cy="684847"/>
          </a:xfrm>
        </p:spPr>
        <p:txBody>
          <a:bodyPr/>
          <a:lstStyle/>
          <a:p>
            <a:r>
              <a:rPr lang="en-US"/>
              <a:t>Widgets</a:t>
            </a:r>
          </a:p>
        </p:txBody>
      </p:sp>
    </p:spTree>
    <p:extLst>
      <p:ext uri="{BB962C8B-B14F-4D97-AF65-F5344CB8AC3E}">
        <p14:creationId xmlns:p14="http://schemas.microsoft.com/office/powerpoint/2010/main" val="3454387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31E2E2-A830-4A58-8133-1E713E4D47A4}"/>
              </a:ext>
            </a:extLst>
          </p:cNvPr>
          <p:cNvPicPr>
            <a:picLocks noChangeAspect="1"/>
          </p:cNvPicPr>
          <p:nvPr/>
        </p:nvPicPr>
        <p:blipFill>
          <a:blip r:embed="rId2"/>
          <a:stretch>
            <a:fillRect/>
          </a:stretch>
        </p:blipFill>
        <p:spPr>
          <a:xfrm>
            <a:off x="3331616" y="377122"/>
            <a:ext cx="8860384" cy="5177556"/>
          </a:xfrm>
          <a:prstGeom prst="rect">
            <a:avLst/>
          </a:prstGeom>
        </p:spPr>
      </p:pic>
      <p:cxnSp>
        <p:nvCxnSpPr>
          <p:cNvPr id="6" name="Straight Arrow Connector 5">
            <a:extLst>
              <a:ext uri="{FF2B5EF4-FFF2-40B4-BE49-F238E27FC236}">
                <a16:creationId xmlns:a16="http://schemas.microsoft.com/office/drawing/2014/main" id="{78077251-C0A7-409A-8850-7398E4CDCA8E}"/>
              </a:ext>
            </a:extLst>
          </p:cNvPr>
          <p:cNvCxnSpPr>
            <a:cxnSpLocks/>
          </p:cNvCxnSpPr>
          <p:nvPr/>
        </p:nvCxnSpPr>
        <p:spPr>
          <a:xfrm flipH="1">
            <a:off x="5608027" y="2628900"/>
            <a:ext cx="3808535" cy="1582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DCD933-4895-40FD-BA78-B179C03AB39D}"/>
              </a:ext>
            </a:extLst>
          </p:cNvPr>
          <p:cNvSpPr txBox="1"/>
          <p:nvPr/>
        </p:nvSpPr>
        <p:spPr>
          <a:xfrm>
            <a:off x="6676292" y="3679557"/>
            <a:ext cx="975946" cy="307777"/>
          </a:xfrm>
          <a:prstGeom prst="rect">
            <a:avLst/>
          </a:prstGeom>
          <a:noFill/>
        </p:spPr>
        <p:txBody>
          <a:bodyPr wrap="square" rtlCol="0">
            <a:spAutoFit/>
          </a:bodyPr>
          <a:lstStyle/>
          <a:p>
            <a:r>
              <a:rPr lang="en-US" sz="1400" b="1"/>
              <a:t>Drag Drop</a:t>
            </a:r>
          </a:p>
        </p:txBody>
      </p:sp>
      <p:sp>
        <p:nvSpPr>
          <p:cNvPr id="13" name="TextBox 12">
            <a:extLst>
              <a:ext uri="{FF2B5EF4-FFF2-40B4-BE49-F238E27FC236}">
                <a16:creationId xmlns:a16="http://schemas.microsoft.com/office/drawing/2014/main" id="{EF1508E2-1A11-4DEA-B9C1-8A39BECD2D92}"/>
              </a:ext>
            </a:extLst>
          </p:cNvPr>
          <p:cNvSpPr txBox="1"/>
          <p:nvPr/>
        </p:nvSpPr>
        <p:spPr>
          <a:xfrm>
            <a:off x="51386" y="1008166"/>
            <a:ext cx="3280230" cy="4031873"/>
          </a:xfrm>
          <a:prstGeom prst="rect">
            <a:avLst/>
          </a:prstGeom>
          <a:noFill/>
        </p:spPr>
        <p:txBody>
          <a:bodyPr wrap="square" rtlCol="0">
            <a:spAutoFit/>
          </a:bodyPr>
          <a:lstStyle/>
          <a:p>
            <a:r>
              <a:rPr lang="en-US" sz="2000" dirty="0"/>
              <a:t>Use:</a:t>
            </a:r>
          </a:p>
          <a:p>
            <a:pPr marL="285750" indent="-285750">
              <a:buFont typeface="Wingdings" panose="05000000000000000000" pitchFamily="2" charset="2"/>
              <a:buChar char="Ø"/>
            </a:pPr>
            <a:r>
              <a:rPr lang="en-US" dirty="0"/>
              <a:t>Gain visibility into the status and trends occurring.</a:t>
            </a:r>
          </a:p>
          <a:p>
            <a:pPr marL="285750" indent="-285750">
              <a:buFont typeface="Wingdings" panose="05000000000000000000" pitchFamily="2" charset="2"/>
              <a:buChar char="Ø"/>
            </a:pPr>
            <a:endParaRPr lang="en-US" dirty="0"/>
          </a:p>
          <a:p>
            <a:r>
              <a:rPr lang="en-US" sz="2000" dirty="0"/>
              <a:t>Method:</a:t>
            </a:r>
          </a:p>
          <a:p>
            <a:pPr marL="285750" indent="-285750">
              <a:buFont typeface="Wingdings" panose="05000000000000000000" pitchFamily="2" charset="2"/>
              <a:buChar char="Ø"/>
            </a:pPr>
            <a:r>
              <a:rPr lang="en-US" dirty="0"/>
              <a:t>Click on Edit(as shown on slide 45)</a:t>
            </a:r>
          </a:p>
          <a:p>
            <a:pPr marL="285750" indent="-285750">
              <a:buFont typeface="Wingdings" panose="05000000000000000000" pitchFamily="2" charset="2"/>
              <a:buChar char="Ø"/>
            </a:pPr>
            <a:r>
              <a:rPr lang="en-US" dirty="0"/>
              <a:t>Drag and drop the widgets on the dashboard.</a:t>
            </a:r>
          </a:p>
          <a:p>
            <a:pPr marL="285750" indent="-285750">
              <a:buFont typeface="Wingdings" panose="05000000000000000000" pitchFamily="2" charset="2"/>
              <a:buChar char="Ø"/>
            </a:pPr>
            <a:r>
              <a:rPr lang="en-US" dirty="0"/>
              <a:t>Can add up to 200 widgets total.</a:t>
            </a:r>
          </a:p>
          <a:p>
            <a:pPr marL="285750" indent="-285750">
              <a:buFont typeface="Wingdings" panose="05000000000000000000" pitchFamily="2" charset="2"/>
              <a:buChar char="Ø"/>
            </a:pPr>
            <a:r>
              <a:rPr lang="en-US" dirty="0"/>
              <a:t>Click on Configure Widget to customize.</a:t>
            </a:r>
          </a:p>
          <a:p>
            <a:pPr marL="285750" indent="-285750">
              <a:buFont typeface="Wingdings" panose="05000000000000000000" pitchFamily="2" charset="2"/>
              <a:buChar char="Ø"/>
            </a:pPr>
            <a:endParaRPr lang="en-US" dirty="0"/>
          </a:p>
        </p:txBody>
      </p:sp>
      <p:sp>
        <p:nvSpPr>
          <p:cNvPr id="14" name="TextBox 13">
            <a:extLst>
              <a:ext uri="{FF2B5EF4-FFF2-40B4-BE49-F238E27FC236}">
                <a16:creationId xmlns:a16="http://schemas.microsoft.com/office/drawing/2014/main" id="{20F07A54-9C25-49FD-BFA5-8AF57BB9813F}"/>
              </a:ext>
            </a:extLst>
          </p:cNvPr>
          <p:cNvSpPr txBox="1"/>
          <p:nvPr/>
        </p:nvSpPr>
        <p:spPr>
          <a:xfrm>
            <a:off x="293272" y="122818"/>
            <a:ext cx="2602328" cy="615553"/>
          </a:xfrm>
          <a:prstGeom prst="rect">
            <a:avLst/>
          </a:prstGeom>
          <a:noFill/>
        </p:spPr>
        <p:txBody>
          <a:bodyPr wrap="square" rtlCol="0">
            <a:spAutoFit/>
          </a:bodyPr>
          <a:lstStyle/>
          <a:p>
            <a:r>
              <a:rPr lang="en-US" sz="3400">
                <a:latin typeface="CeraGR-Bold ☞"/>
              </a:rPr>
              <a:t>Add Widgets</a:t>
            </a:r>
          </a:p>
        </p:txBody>
      </p:sp>
      <p:sp>
        <p:nvSpPr>
          <p:cNvPr id="15" name="TextBox 14">
            <a:extLst>
              <a:ext uri="{FF2B5EF4-FFF2-40B4-BE49-F238E27FC236}">
                <a16:creationId xmlns:a16="http://schemas.microsoft.com/office/drawing/2014/main" id="{2DECA558-9E00-41EB-B03B-3A837120FBDD}"/>
              </a:ext>
            </a:extLst>
          </p:cNvPr>
          <p:cNvSpPr txBox="1"/>
          <p:nvPr/>
        </p:nvSpPr>
        <p:spPr>
          <a:xfrm>
            <a:off x="-1820008" y="5918482"/>
            <a:ext cx="10893670" cy="307777"/>
          </a:xfrm>
          <a:prstGeom prst="rect">
            <a:avLst/>
          </a:prstGeom>
          <a:noFill/>
        </p:spPr>
        <p:txBody>
          <a:bodyPr wrap="square" rtlCol="0">
            <a:spAutoFit/>
          </a:bodyPr>
          <a:lstStyle/>
          <a:p>
            <a:pPr algn="ctr"/>
            <a:r>
              <a:rPr lang="en-US" sz="1400"/>
              <a:t>Additional link for Azure Dashboards – widgets: </a:t>
            </a:r>
            <a:r>
              <a:rPr lang="en-US" sz="1400" u="sng">
                <a:hlinkClick r:id="rId3"/>
              </a:rPr>
              <a:t>https://www.youtube.com/watch?v=oqor4duK5aY</a:t>
            </a:r>
            <a:endParaRPr lang="en-US" sz="1400"/>
          </a:p>
        </p:txBody>
      </p:sp>
    </p:spTree>
    <p:extLst>
      <p:ext uri="{BB962C8B-B14F-4D97-AF65-F5344CB8AC3E}">
        <p14:creationId xmlns:p14="http://schemas.microsoft.com/office/powerpoint/2010/main" val="1956103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B84C4-2FAD-4AF6-AA75-A798BCA8EE94}"/>
              </a:ext>
            </a:extLst>
          </p:cNvPr>
          <p:cNvSpPr>
            <a:spLocks noGrp="1"/>
          </p:cNvSpPr>
          <p:nvPr>
            <p:ph type="body" sz="quarter" idx="10"/>
          </p:nvPr>
        </p:nvSpPr>
        <p:spPr>
          <a:xfrm>
            <a:off x="6212265" y="3086576"/>
            <a:ext cx="5062193" cy="1325168"/>
          </a:xfrm>
        </p:spPr>
        <p:txBody>
          <a:bodyPr/>
          <a:lstStyle/>
          <a:p>
            <a:r>
              <a:rPr lang="en-US" dirty="0"/>
              <a:t>Demo – Queries, Dashboards, Widgets</a:t>
            </a:r>
          </a:p>
        </p:txBody>
      </p:sp>
    </p:spTree>
    <p:extLst>
      <p:ext uri="{BB962C8B-B14F-4D97-AF65-F5344CB8AC3E}">
        <p14:creationId xmlns:p14="http://schemas.microsoft.com/office/powerpoint/2010/main" val="1816144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A2CB08-D0C2-40EB-93FF-106671908514}"/>
              </a:ext>
            </a:extLst>
          </p:cNvPr>
          <p:cNvSpPr txBox="1">
            <a:spLocks/>
          </p:cNvSpPr>
          <p:nvPr/>
        </p:nvSpPr>
        <p:spPr>
          <a:xfrm>
            <a:off x="930504" y="544268"/>
            <a:ext cx="10381661" cy="5988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Demo – Queries, Dashboards, Widgets </a:t>
            </a:r>
          </a:p>
        </p:txBody>
      </p:sp>
      <p:sp>
        <p:nvSpPr>
          <p:cNvPr id="8" name="Subtitle 2">
            <a:extLst>
              <a:ext uri="{FF2B5EF4-FFF2-40B4-BE49-F238E27FC236}">
                <a16:creationId xmlns:a16="http://schemas.microsoft.com/office/drawing/2014/main" id="{0416AE05-4C93-4662-848D-4AB54270B58D}"/>
              </a:ext>
            </a:extLst>
          </p:cNvPr>
          <p:cNvSpPr txBox="1">
            <a:spLocks/>
          </p:cNvSpPr>
          <p:nvPr/>
        </p:nvSpPr>
        <p:spPr>
          <a:xfrm>
            <a:off x="2630078" y="1395167"/>
            <a:ext cx="6363093" cy="46191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t>Please click below links</a:t>
            </a:r>
          </a:p>
          <a:p>
            <a:pPr marL="0" indent="0" algn="ctr">
              <a:buNone/>
            </a:pPr>
            <a:endParaRPr lang="en-US" dirty="0"/>
          </a:p>
          <a:p>
            <a:pPr algn="ctr"/>
            <a:r>
              <a:rPr lang="en-US" sz="2000" dirty="0"/>
              <a:t>Part 1</a:t>
            </a:r>
          </a:p>
          <a:p>
            <a:pPr marL="457200" lvl="1" indent="0" algn="ctr">
              <a:buNone/>
            </a:pPr>
            <a:r>
              <a:rPr lang="en-US" sz="2000" dirty="0">
                <a:hlinkClick r:id="rId2"/>
              </a:rPr>
              <a:t>https://youtu.be/xhr4wRExgrI</a:t>
            </a:r>
            <a:endParaRPr lang="en-US" sz="2000" dirty="0"/>
          </a:p>
          <a:p>
            <a:pPr marL="457200" lvl="1" indent="0" algn="ctr">
              <a:buNone/>
            </a:pPr>
            <a:endParaRPr lang="en-US" sz="2000" dirty="0"/>
          </a:p>
          <a:p>
            <a:pPr algn="ctr"/>
            <a:r>
              <a:rPr lang="en-US" sz="2000" dirty="0"/>
              <a:t>Part 2</a:t>
            </a:r>
          </a:p>
          <a:p>
            <a:pPr marL="457200" lvl="1" indent="0" algn="ctr">
              <a:buNone/>
            </a:pPr>
            <a:r>
              <a:rPr lang="en-US" sz="2000" dirty="0">
                <a:hlinkClick r:id="rId3"/>
              </a:rPr>
              <a:t>https://youtu.be/VUW1zZ23NbY</a:t>
            </a:r>
            <a:endParaRPr lang="en-US" sz="2000" dirty="0"/>
          </a:p>
          <a:p>
            <a:pPr marL="457200" lvl="1" indent="0" algn="ctr">
              <a:buNone/>
            </a:pPr>
            <a:endParaRPr lang="en-US" sz="2000" dirty="0"/>
          </a:p>
          <a:p>
            <a:pPr algn="ctr"/>
            <a:r>
              <a:rPr lang="en-US" sz="2000" dirty="0"/>
              <a:t>Part 3</a:t>
            </a:r>
          </a:p>
          <a:p>
            <a:pPr marL="457200" lvl="1" indent="0" algn="ctr">
              <a:buNone/>
            </a:pPr>
            <a:r>
              <a:rPr lang="en-US" sz="2000" dirty="0">
                <a:hlinkClick r:id="rId4"/>
              </a:rPr>
              <a:t>https://youtu.be/Z2Jyhwipb8A</a:t>
            </a:r>
            <a:endParaRPr lang="en-US" sz="2000" dirty="0"/>
          </a:p>
          <a:p>
            <a:pPr lvl="1"/>
            <a:endParaRPr lang="en-US" sz="2000" dirty="0"/>
          </a:p>
        </p:txBody>
      </p:sp>
    </p:spTree>
    <p:extLst>
      <p:ext uri="{BB962C8B-B14F-4D97-AF65-F5344CB8AC3E}">
        <p14:creationId xmlns:p14="http://schemas.microsoft.com/office/powerpoint/2010/main" val="409507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D4F60E-31CF-4017-8395-3CAF686D953F}"/>
              </a:ext>
            </a:extLst>
          </p:cNvPr>
          <p:cNvSpPr>
            <a:spLocks noGrp="1"/>
          </p:cNvSpPr>
          <p:nvPr>
            <p:ph type="body" sz="quarter" idx="11"/>
          </p:nvPr>
        </p:nvSpPr>
        <p:spPr>
          <a:xfrm>
            <a:off x="629315" y="491503"/>
            <a:ext cx="2850405" cy="564300"/>
          </a:xfrm>
        </p:spPr>
        <p:txBody>
          <a:bodyPr/>
          <a:lstStyle/>
          <a:p>
            <a:r>
              <a:rPr lang="en-US" dirty="0"/>
              <a:t>Delivery Plans</a:t>
            </a:r>
          </a:p>
        </p:txBody>
      </p:sp>
      <p:sp>
        <p:nvSpPr>
          <p:cNvPr id="3" name="Text Placeholder 2">
            <a:extLst>
              <a:ext uri="{FF2B5EF4-FFF2-40B4-BE49-F238E27FC236}">
                <a16:creationId xmlns:a16="http://schemas.microsoft.com/office/drawing/2014/main" id="{2327A6A7-527C-4D7B-94DB-D9F953D644EB}"/>
              </a:ext>
            </a:extLst>
          </p:cNvPr>
          <p:cNvSpPr>
            <a:spLocks noGrp="1"/>
          </p:cNvSpPr>
          <p:nvPr>
            <p:ph type="body" sz="quarter" idx="12"/>
          </p:nvPr>
        </p:nvSpPr>
        <p:spPr>
          <a:xfrm>
            <a:off x="450206" y="1211726"/>
            <a:ext cx="3838990" cy="4934550"/>
          </a:xfrm>
        </p:spPr>
        <p:txBody>
          <a:bodyPr/>
          <a:lstStyle/>
          <a:p>
            <a:pPr marL="342900" indent="-342900">
              <a:buFont typeface="Arial" panose="020B0604020202020204" pitchFamily="34" charset="0"/>
              <a:buChar char="•"/>
            </a:pPr>
            <a:r>
              <a:rPr lang="en-US" sz="1800" dirty="0"/>
              <a:t>Delivery Plans is an organizational tool that helps users drive cross-team visibility and alignment by tracking work status on an iteration-based calendar.</a:t>
            </a:r>
          </a:p>
          <a:p>
            <a:pPr marL="342900" indent="-342900">
              <a:buFont typeface="Arial" panose="020B0604020202020204" pitchFamily="34" charset="0"/>
              <a:buChar char="•"/>
            </a:pPr>
            <a:r>
              <a:rPr lang="en-US" sz="1800" dirty="0"/>
              <a:t>It is available in Visual Studio Marketplace.</a:t>
            </a:r>
          </a:p>
          <a:p>
            <a:pPr marL="342900" indent="-342900">
              <a:buFont typeface="Arial" panose="020B0604020202020204" pitchFamily="34" charset="0"/>
              <a:buChar char="•"/>
            </a:pPr>
            <a:r>
              <a:rPr lang="en-US" sz="1800" dirty="0"/>
              <a:t>Users can tailor their plan to include any team or backlog level from across projects in the account.</a:t>
            </a:r>
          </a:p>
          <a:p>
            <a:pPr marL="342900" indent="-342900">
              <a:buFont typeface="Arial" panose="020B0604020202020204" pitchFamily="34" charset="0"/>
              <a:buChar char="•"/>
            </a:pPr>
            <a:r>
              <a:rPr lang="en-US" sz="1800" dirty="0"/>
              <a:t>Use field criteria – customize view by specifying conditions such as "Tags contains" or "Risk = High“.</a:t>
            </a:r>
          </a:p>
          <a:p>
            <a:pPr marL="342900" indent="-342900">
              <a:buFont typeface="Arial" panose="020B0604020202020204" pitchFamily="34" charset="0"/>
              <a:buChar char="•"/>
            </a:pPr>
            <a:r>
              <a:rPr lang="en-US" sz="1800" dirty="0"/>
              <a:t>Add markers to highlight key dates on your plan such as important events and ship dates</a:t>
            </a:r>
          </a:p>
          <a:p>
            <a:pPr marL="342900" indent="-34290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C78CE922-6C85-4B45-853D-9CFD3847982D}"/>
              </a:ext>
            </a:extLst>
          </p:cNvPr>
          <p:cNvPicPr>
            <a:picLocks noChangeAspect="1"/>
          </p:cNvPicPr>
          <p:nvPr/>
        </p:nvPicPr>
        <p:blipFill>
          <a:blip r:embed="rId2"/>
          <a:stretch>
            <a:fillRect/>
          </a:stretch>
        </p:blipFill>
        <p:spPr>
          <a:xfrm>
            <a:off x="4469560" y="779562"/>
            <a:ext cx="7661533" cy="5118914"/>
          </a:xfrm>
          <a:prstGeom prst="rect">
            <a:avLst/>
          </a:prstGeom>
        </p:spPr>
      </p:pic>
    </p:spTree>
    <p:extLst>
      <p:ext uri="{BB962C8B-B14F-4D97-AF65-F5344CB8AC3E}">
        <p14:creationId xmlns:p14="http://schemas.microsoft.com/office/powerpoint/2010/main" val="235867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809469" y="1870486"/>
            <a:ext cx="10620531" cy="2700636"/>
          </a:xfrm>
        </p:spPr>
        <p:txBody>
          <a:bodyPr/>
          <a:lstStyle/>
          <a:p>
            <a:pPr>
              <a:spcBef>
                <a:spcPts val="0"/>
              </a:spcBef>
            </a:pPr>
            <a:r>
              <a:rPr lang="en-US"/>
              <a:t>“DevOps is the </a:t>
            </a:r>
            <a:r>
              <a:rPr lang="en-US" b="1"/>
              <a:t>UNION</a:t>
            </a:r>
            <a:r>
              <a:rPr lang="en-US"/>
              <a:t> of </a:t>
            </a:r>
            <a:r>
              <a:rPr lang="en-US" i="1" u="sng"/>
              <a:t>people, </a:t>
            </a:r>
          </a:p>
          <a:p>
            <a:pPr>
              <a:spcBef>
                <a:spcPts val="0"/>
              </a:spcBef>
            </a:pPr>
            <a:r>
              <a:rPr lang="en-US" i="1" u="sng"/>
              <a:t>process, and products</a:t>
            </a:r>
            <a:r>
              <a:rPr lang="en-US"/>
              <a:t> to </a:t>
            </a:r>
          </a:p>
          <a:p>
            <a:pPr>
              <a:spcBef>
                <a:spcPts val="0"/>
              </a:spcBef>
            </a:pPr>
            <a:r>
              <a:rPr lang="en-US"/>
              <a:t>enable continuous delivery </a:t>
            </a:r>
          </a:p>
          <a:p>
            <a:pPr>
              <a:spcBef>
                <a:spcPts val="0"/>
              </a:spcBef>
            </a:pPr>
            <a:r>
              <a:rPr lang="en-US"/>
              <a:t>of value to your end users”</a:t>
            </a:r>
          </a:p>
        </p:txBody>
      </p:sp>
      <p:sp>
        <p:nvSpPr>
          <p:cNvPr id="3" name="Content Placeholder 2"/>
          <p:cNvSpPr>
            <a:spLocks noGrp="1"/>
          </p:cNvSpPr>
          <p:nvPr>
            <p:ph sz="half" idx="10"/>
          </p:nvPr>
        </p:nvSpPr>
        <p:spPr>
          <a:xfrm>
            <a:off x="7727618" y="4571122"/>
            <a:ext cx="2766664" cy="692636"/>
          </a:xfrm>
        </p:spPr>
        <p:txBody>
          <a:bodyPr/>
          <a:lstStyle/>
          <a:p>
            <a:r>
              <a:rPr lang="en-US"/>
              <a:t>- By Donovan Brown</a:t>
            </a:r>
          </a:p>
        </p:txBody>
      </p:sp>
    </p:spTree>
    <p:extLst>
      <p:ext uri="{BB962C8B-B14F-4D97-AF65-F5344CB8AC3E}">
        <p14:creationId xmlns:p14="http://schemas.microsoft.com/office/powerpoint/2010/main" val="542171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5456" y="3086576"/>
            <a:ext cx="4347147" cy="684847"/>
          </a:xfrm>
        </p:spPr>
        <p:txBody>
          <a:bodyPr/>
          <a:lstStyle/>
          <a:p>
            <a:r>
              <a:rPr lang="en-US"/>
              <a:t>What is Version Control?</a:t>
            </a:r>
          </a:p>
          <a:p>
            <a:endParaRPr lang="en-US"/>
          </a:p>
        </p:txBody>
      </p:sp>
    </p:spTree>
    <p:extLst>
      <p:ext uri="{BB962C8B-B14F-4D97-AF65-F5344CB8AC3E}">
        <p14:creationId xmlns:p14="http://schemas.microsoft.com/office/powerpoint/2010/main" val="3262007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p:txBody>
          <a:bodyPr/>
          <a:lstStyle/>
          <a:p>
            <a:r>
              <a:rPr lang="en-US"/>
              <a:t>What is version Control?</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1438791" y="1884292"/>
            <a:ext cx="9977069" cy="3187329"/>
          </a:xfrm>
        </p:spPr>
        <p:txBody>
          <a:bodyPr/>
          <a:lstStyle/>
          <a:p>
            <a:pPr marL="342900" indent="-342900">
              <a:buFont typeface="Wingdings" panose="05000000000000000000" pitchFamily="2" charset="2"/>
              <a:buChar char="Ø"/>
            </a:pPr>
            <a:r>
              <a:rPr lang="en-US"/>
              <a:t>Version control systems are software that help you track changes you make in your code over time. </a:t>
            </a:r>
          </a:p>
          <a:p>
            <a:endParaRPr lang="en-US"/>
          </a:p>
          <a:p>
            <a:r>
              <a:rPr lang="en-US"/>
              <a:t>Benefits:</a:t>
            </a:r>
          </a:p>
          <a:p>
            <a:pPr marL="342900" indent="-342900">
              <a:buFont typeface="Wingdings" panose="05000000000000000000" pitchFamily="2" charset="2"/>
              <a:buChar char="ü"/>
            </a:pPr>
            <a:r>
              <a:rPr lang="en-US"/>
              <a:t>Work with versions</a:t>
            </a:r>
          </a:p>
          <a:p>
            <a:pPr marL="342900" indent="-342900">
              <a:buFont typeface="Wingdings" panose="05000000000000000000" pitchFamily="2" charset="2"/>
              <a:buChar char="ü"/>
            </a:pPr>
            <a:r>
              <a:rPr lang="en-US"/>
              <a:t>Create workflows - prevent the chaos of everyone using their own development process with different and incompatible tools</a:t>
            </a:r>
          </a:p>
          <a:p>
            <a:pPr marL="342900" indent="-342900">
              <a:buFont typeface="Wingdings" panose="05000000000000000000" pitchFamily="2" charset="2"/>
              <a:buChar char="ü"/>
            </a:pPr>
            <a:r>
              <a:rPr lang="en-US"/>
              <a:t>Code Together</a:t>
            </a:r>
          </a:p>
          <a:p>
            <a:pPr marL="342900" indent="-342900">
              <a:buFont typeface="Wingdings" panose="05000000000000000000" pitchFamily="2" charset="2"/>
              <a:buChar char="ü"/>
            </a:pPr>
            <a:r>
              <a:rPr lang="en-US"/>
              <a:t>Keep a history</a:t>
            </a:r>
          </a:p>
          <a:p>
            <a:pPr marL="342900" indent="-342900">
              <a:buFont typeface="Wingdings" panose="05000000000000000000" pitchFamily="2" charset="2"/>
              <a:buChar char="ü"/>
            </a:pPr>
            <a:r>
              <a:rPr lang="en-US"/>
              <a:t>Automate tasks</a:t>
            </a:r>
          </a:p>
          <a:p>
            <a:endParaRPr lang="en-US"/>
          </a:p>
        </p:txBody>
      </p:sp>
    </p:spTree>
    <p:extLst>
      <p:ext uri="{BB962C8B-B14F-4D97-AF65-F5344CB8AC3E}">
        <p14:creationId xmlns:p14="http://schemas.microsoft.com/office/powerpoint/2010/main" val="31203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down)">
                                      <p:cBhvr>
                                        <p:cTn id="11" dur="500"/>
                                        <p:tgtEl>
                                          <p:spTgt spid="3">
                                            <p:txEl>
                                              <p:pRg st="4" end="4"/>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ipe(down)">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5456" y="3086576"/>
            <a:ext cx="4347147" cy="684847"/>
          </a:xfrm>
        </p:spPr>
        <p:txBody>
          <a:bodyPr/>
          <a:lstStyle/>
          <a:p>
            <a:r>
              <a:rPr lang="en-US"/>
              <a:t>Git best practices</a:t>
            </a:r>
          </a:p>
          <a:p>
            <a:endParaRPr lang="en-US"/>
          </a:p>
        </p:txBody>
      </p:sp>
    </p:spTree>
    <p:extLst>
      <p:ext uri="{BB962C8B-B14F-4D97-AF65-F5344CB8AC3E}">
        <p14:creationId xmlns:p14="http://schemas.microsoft.com/office/powerpoint/2010/main" val="3664018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1159583" y="142790"/>
            <a:ext cx="4657209" cy="752475"/>
          </a:xfrm>
        </p:spPr>
        <p:txBody>
          <a:bodyPr/>
          <a:lstStyle/>
          <a:p>
            <a:r>
              <a:rPr lang="en-US"/>
              <a:t>Git commands</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1159583" y="895265"/>
            <a:ext cx="10036737" cy="435695"/>
          </a:xfrm>
        </p:spPr>
        <p:txBody>
          <a:bodyPr/>
          <a:lstStyle/>
          <a:p>
            <a:pPr marL="342900" indent="-342900">
              <a:buFont typeface="Wingdings" panose="05000000000000000000" pitchFamily="2" charset="2"/>
              <a:buChar char="Ø"/>
            </a:pPr>
            <a:r>
              <a:rPr lang="en-US" sz="1600"/>
              <a:t>Lets look at the basic git commands:</a:t>
            </a:r>
          </a:p>
          <a:p>
            <a:pPr lvl="1" indent="0">
              <a:buNone/>
            </a:pPr>
            <a:endParaRPr lang="en-US"/>
          </a:p>
          <a:p>
            <a:pPr marL="1028700" lvl="1" indent="-342900">
              <a:buFont typeface="Wingdings" panose="05000000000000000000" pitchFamily="2" charset="2"/>
              <a:buChar char="ü"/>
            </a:pPr>
            <a:endParaRPr lang="en-US"/>
          </a:p>
        </p:txBody>
      </p:sp>
      <p:graphicFrame>
        <p:nvGraphicFramePr>
          <p:cNvPr id="5" name="Table 4">
            <a:extLst>
              <a:ext uri="{FF2B5EF4-FFF2-40B4-BE49-F238E27FC236}">
                <a16:creationId xmlns:a16="http://schemas.microsoft.com/office/drawing/2014/main" id="{F55E5675-0E33-4E69-BA28-77C4B146E25A}"/>
              </a:ext>
            </a:extLst>
          </p:cNvPr>
          <p:cNvGraphicFramePr>
            <a:graphicFrameLocks noGrp="1"/>
          </p:cNvGraphicFramePr>
          <p:nvPr>
            <p:extLst>
              <p:ext uri="{D42A27DB-BD31-4B8C-83A1-F6EECF244321}">
                <p14:modId xmlns:p14="http://schemas.microsoft.com/office/powerpoint/2010/main" val="2328118985"/>
              </p:ext>
            </p:extLst>
          </p:nvPr>
        </p:nvGraphicFramePr>
        <p:xfrm>
          <a:off x="1159583" y="1517735"/>
          <a:ext cx="9786840" cy="4445000"/>
        </p:xfrm>
        <a:graphic>
          <a:graphicData uri="http://schemas.openxmlformats.org/drawingml/2006/table">
            <a:tbl>
              <a:tblPr firstRow="1" bandRow="1">
                <a:tableStyleId>{5940675A-B579-460E-94D1-54222C63F5DA}</a:tableStyleId>
              </a:tblPr>
              <a:tblGrid>
                <a:gridCol w="1423688">
                  <a:extLst>
                    <a:ext uri="{9D8B030D-6E8A-4147-A177-3AD203B41FA5}">
                      <a16:colId xmlns:a16="http://schemas.microsoft.com/office/drawing/2014/main" val="911108466"/>
                    </a:ext>
                  </a:extLst>
                </a:gridCol>
                <a:gridCol w="5100872">
                  <a:extLst>
                    <a:ext uri="{9D8B030D-6E8A-4147-A177-3AD203B41FA5}">
                      <a16:colId xmlns:a16="http://schemas.microsoft.com/office/drawing/2014/main" val="2815210176"/>
                    </a:ext>
                  </a:extLst>
                </a:gridCol>
                <a:gridCol w="3262280">
                  <a:extLst>
                    <a:ext uri="{9D8B030D-6E8A-4147-A177-3AD203B41FA5}">
                      <a16:colId xmlns:a16="http://schemas.microsoft.com/office/drawing/2014/main" val="136168402"/>
                    </a:ext>
                  </a:extLst>
                </a:gridCol>
              </a:tblGrid>
              <a:tr h="370840">
                <a:tc>
                  <a:txBody>
                    <a:bodyPr/>
                    <a:lstStyle/>
                    <a:p>
                      <a:r>
                        <a:rPr lang="en-US" sz="1400"/>
                        <a:t>Git Task</a:t>
                      </a:r>
                    </a:p>
                  </a:txBody>
                  <a:tcPr/>
                </a:tc>
                <a:tc>
                  <a:txBody>
                    <a:bodyPr/>
                    <a:lstStyle/>
                    <a:p>
                      <a:r>
                        <a:rPr lang="en-US" sz="1400"/>
                        <a:t>notes</a:t>
                      </a:r>
                    </a:p>
                  </a:txBody>
                  <a:tcPr/>
                </a:tc>
                <a:tc>
                  <a:txBody>
                    <a:bodyPr/>
                    <a:lstStyle/>
                    <a:p>
                      <a:r>
                        <a:rPr lang="en-US" sz="1400"/>
                        <a:t>commands</a:t>
                      </a:r>
                    </a:p>
                  </a:txBody>
                  <a:tcPr/>
                </a:tc>
                <a:extLst>
                  <a:ext uri="{0D108BD9-81ED-4DB2-BD59-A6C34878D82A}">
                    <a16:rowId xmlns:a16="http://schemas.microsoft.com/office/drawing/2014/main" val="3262989848"/>
                  </a:ext>
                </a:extLst>
              </a:tr>
              <a:tr h="370840">
                <a:tc>
                  <a:txBody>
                    <a:bodyPr/>
                    <a:lstStyle/>
                    <a:p>
                      <a:r>
                        <a:rPr lang="en-US" sz="1400"/>
                        <a:t>Clone </a:t>
                      </a:r>
                    </a:p>
                  </a:txBody>
                  <a:tcPr/>
                </a:tc>
                <a:tc>
                  <a:txBody>
                    <a:bodyPr/>
                    <a:lstStyle/>
                    <a:p>
                      <a:r>
                        <a:rPr lang="en-US" sz="1400" b="0" i="0" kern="1200">
                          <a:solidFill>
                            <a:schemeClr val="tx1"/>
                          </a:solidFill>
                          <a:effectLst/>
                          <a:latin typeface="+mn-lt"/>
                          <a:ea typeface="+mn-ea"/>
                          <a:cs typeface="+mn-cs"/>
                        </a:rPr>
                        <a:t>Create a working copy of a local repository (only first time)</a:t>
                      </a:r>
                      <a:endParaRPr lang="en-US" sz="1400"/>
                    </a:p>
                  </a:txBody>
                  <a:tcPr/>
                </a:tc>
                <a:tc>
                  <a:txBody>
                    <a:bodyPr/>
                    <a:lstStyle/>
                    <a:p>
                      <a:r>
                        <a:rPr lang="en-US" sz="1400"/>
                        <a:t>git clone /path/to/repository</a:t>
                      </a:r>
                    </a:p>
                  </a:txBody>
                  <a:tcPr/>
                </a:tc>
                <a:extLst>
                  <a:ext uri="{0D108BD9-81ED-4DB2-BD59-A6C34878D82A}">
                    <a16:rowId xmlns:a16="http://schemas.microsoft.com/office/drawing/2014/main" val="1380784056"/>
                  </a:ext>
                </a:extLst>
              </a:tr>
              <a:tr h="370840">
                <a:tc>
                  <a:txBody>
                    <a:bodyPr/>
                    <a:lstStyle/>
                    <a:p>
                      <a:r>
                        <a:rPr lang="en-US" sz="1400"/>
                        <a:t>status</a:t>
                      </a:r>
                    </a:p>
                  </a:txBody>
                  <a:tcPr/>
                </a:tc>
                <a:tc>
                  <a:txBody>
                    <a:bodyPr/>
                    <a:lstStyle/>
                    <a:p>
                      <a:r>
                        <a:rPr lang="en-US" sz="1400" b="0" i="0" kern="1200">
                          <a:solidFill>
                            <a:schemeClr val="tx1"/>
                          </a:solidFill>
                          <a:effectLst/>
                          <a:latin typeface="+mn-lt"/>
                          <a:ea typeface="+mn-ea"/>
                          <a:cs typeface="+mn-cs"/>
                        </a:rPr>
                        <a:t>List the files you've changed and those you still need to add or commit</a:t>
                      </a:r>
                      <a:endParaRPr lang="en-US" sz="1400"/>
                    </a:p>
                  </a:txBody>
                  <a:tcPr/>
                </a:tc>
                <a:tc>
                  <a:txBody>
                    <a:bodyPr/>
                    <a:lstStyle/>
                    <a:p>
                      <a:r>
                        <a:rPr lang="en-US" sz="1400"/>
                        <a:t>git status</a:t>
                      </a:r>
                    </a:p>
                  </a:txBody>
                  <a:tcPr/>
                </a:tc>
                <a:extLst>
                  <a:ext uri="{0D108BD9-81ED-4DB2-BD59-A6C34878D82A}">
                    <a16:rowId xmlns:a16="http://schemas.microsoft.com/office/drawing/2014/main" val="1551289629"/>
                  </a:ext>
                </a:extLst>
              </a:tr>
              <a:tr h="370840">
                <a:tc>
                  <a:txBody>
                    <a:bodyPr/>
                    <a:lstStyle/>
                    <a:p>
                      <a:r>
                        <a:rPr lang="en-US" sz="1400"/>
                        <a:t>Add Files</a:t>
                      </a:r>
                    </a:p>
                  </a:txBody>
                  <a:tcPr/>
                </a:tc>
                <a:tc>
                  <a:txBody>
                    <a:bodyPr/>
                    <a:lstStyle/>
                    <a:p>
                      <a:r>
                        <a:rPr lang="en-US" sz="1400" dirty="0"/>
                        <a:t>Add all files changed in a commit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git add &lt;filename&gt; 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 add .(for all files)</a:t>
                      </a:r>
                    </a:p>
                  </a:txBody>
                  <a:tcPr/>
                </a:tc>
                <a:extLst>
                  <a:ext uri="{0D108BD9-81ED-4DB2-BD59-A6C34878D82A}">
                    <a16:rowId xmlns:a16="http://schemas.microsoft.com/office/drawing/2014/main" val="2002124350"/>
                  </a:ext>
                </a:extLst>
              </a:tr>
              <a:tr h="370840">
                <a:tc>
                  <a:txBody>
                    <a:bodyPr/>
                    <a:lstStyle/>
                    <a:p>
                      <a:r>
                        <a:rPr lang="en-US" sz="1400"/>
                        <a:t>Commit </a:t>
                      </a:r>
                    </a:p>
                  </a:txBody>
                  <a:tcPr/>
                </a:tc>
                <a:tc>
                  <a:txBody>
                    <a:bodyPr/>
                    <a:lstStyle/>
                    <a:p>
                      <a:r>
                        <a:rPr lang="en-US" sz="1400"/>
                        <a:t>Commit the changes </a:t>
                      </a:r>
                    </a:p>
                  </a:txBody>
                  <a:tcPr/>
                </a:tc>
                <a:tc>
                  <a:txBody>
                    <a:bodyPr/>
                    <a:lstStyle/>
                    <a:p>
                      <a:r>
                        <a:rPr lang="en-US" sz="1400"/>
                        <a:t>git commit –m “commit message”</a:t>
                      </a:r>
                    </a:p>
                  </a:txBody>
                  <a:tcPr/>
                </a:tc>
                <a:extLst>
                  <a:ext uri="{0D108BD9-81ED-4DB2-BD59-A6C34878D82A}">
                    <a16:rowId xmlns:a16="http://schemas.microsoft.com/office/drawing/2014/main" val="2022587091"/>
                  </a:ext>
                </a:extLst>
              </a:tr>
              <a:tr h="370840">
                <a:tc>
                  <a:txBody>
                    <a:bodyPr/>
                    <a:lstStyle/>
                    <a:p>
                      <a:r>
                        <a:rPr lang="en-US" sz="1400"/>
                        <a:t>Pull</a:t>
                      </a:r>
                    </a:p>
                  </a:txBody>
                  <a:tcPr/>
                </a:tc>
                <a:tc>
                  <a:txBody>
                    <a:bodyPr/>
                    <a:lstStyle/>
                    <a:p>
                      <a:r>
                        <a:rPr lang="en-US" sz="1400"/>
                        <a:t>Fetch before merging to get latest code and merge code changes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 pull origin &lt;</a:t>
                      </a:r>
                      <a:r>
                        <a:rPr lang="en-US" sz="1400" err="1"/>
                        <a:t>branchname</a:t>
                      </a:r>
                      <a:r>
                        <a:rPr lang="en-US" sz="1400"/>
                        <a:t>&gt;</a:t>
                      </a:r>
                    </a:p>
                    <a:p>
                      <a:endParaRPr lang="en-US" sz="1400"/>
                    </a:p>
                  </a:txBody>
                  <a:tcPr/>
                </a:tc>
                <a:extLst>
                  <a:ext uri="{0D108BD9-81ED-4DB2-BD59-A6C34878D82A}">
                    <a16:rowId xmlns:a16="http://schemas.microsoft.com/office/drawing/2014/main" val="307196452"/>
                  </a:ext>
                </a:extLst>
              </a:tr>
              <a:tr h="370840">
                <a:tc>
                  <a:txBody>
                    <a:bodyPr/>
                    <a:lstStyle/>
                    <a:p>
                      <a:r>
                        <a:rPr lang="en-US" sz="1400"/>
                        <a:t>Push</a:t>
                      </a:r>
                    </a:p>
                  </a:txBody>
                  <a:tcPr/>
                </a:tc>
                <a:tc>
                  <a:txBody>
                    <a:bodyPr/>
                    <a:lstStyle/>
                    <a:p>
                      <a:r>
                        <a:rPr lang="en-US" sz="1400"/>
                        <a:t>Send changes to a branch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 push origin &lt;</a:t>
                      </a:r>
                      <a:r>
                        <a:rPr lang="en-US" sz="1400" err="1"/>
                        <a:t>branchname</a:t>
                      </a:r>
                      <a:r>
                        <a:rPr lang="en-US" sz="1400"/>
                        <a:t>&gt;</a:t>
                      </a:r>
                    </a:p>
                    <a:p>
                      <a:endParaRPr lang="en-US" sz="1400"/>
                    </a:p>
                  </a:txBody>
                  <a:tcPr/>
                </a:tc>
                <a:extLst>
                  <a:ext uri="{0D108BD9-81ED-4DB2-BD59-A6C34878D82A}">
                    <a16:rowId xmlns:a16="http://schemas.microsoft.com/office/drawing/2014/main" val="1473088839"/>
                  </a:ext>
                </a:extLst>
              </a:tr>
              <a:tr h="370840">
                <a:tc rowSpan="3">
                  <a:txBody>
                    <a:bodyPr/>
                    <a:lstStyle/>
                    <a:p>
                      <a:pPr algn="l"/>
                      <a:r>
                        <a:rPr lang="en-US" sz="1400" kern="1200">
                          <a:solidFill>
                            <a:schemeClr val="tx1"/>
                          </a:solidFill>
                          <a:latin typeface="+mn-lt"/>
                          <a:ea typeface="+mn-ea"/>
                          <a:cs typeface="+mn-cs"/>
                        </a:rPr>
                        <a:t>Branches</a:t>
                      </a:r>
                    </a:p>
                  </a:txBody>
                  <a:tcPr anchor="ctr"/>
                </a:tc>
                <a:tc>
                  <a:txBody>
                    <a:bodyPr/>
                    <a:lstStyle/>
                    <a:p>
                      <a:r>
                        <a:rPr lang="en-US" sz="1400" b="0" i="0" kern="1200">
                          <a:solidFill>
                            <a:schemeClr val="tx1"/>
                          </a:solidFill>
                          <a:effectLst/>
                          <a:latin typeface="+mn-lt"/>
                          <a:ea typeface="+mn-ea"/>
                          <a:cs typeface="+mn-cs"/>
                        </a:rPr>
                        <a:t>Create a new branch and switch to it</a:t>
                      </a:r>
                      <a:endParaRPr lang="en-US" sz="1400"/>
                    </a:p>
                  </a:txBody>
                  <a:tcPr/>
                </a:tc>
                <a:tc>
                  <a:txBody>
                    <a:bodyPr/>
                    <a:lstStyle/>
                    <a:p>
                      <a:r>
                        <a:rPr lang="en-US" sz="1400"/>
                        <a:t>git checkout -b &lt;</a:t>
                      </a:r>
                      <a:r>
                        <a:rPr lang="en-US" sz="1400" err="1"/>
                        <a:t>branchname</a:t>
                      </a:r>
                      <a:r>
                        <a:rPr lang="en-US" sz="1400"/>
                        <a:t>&gt;</a:t>
                      </a:r>
                    </a:p>
                  </a:txBody>
                  <a:tcPr/>
                </a:tc>
                <a:extLst>
                  <a:ext uri="{0D108BD9-81ED-4DB2-BD59-A6C34878D82A}">
                    <a16:rowId xmlns:a16="http://schemas.microsoft.com/office/drawing/2014/main" val="163047707"/>
                  </a:ext>
                </a:extLst>
              </a:tr>
              <a:tr h="370840">
                <a:tc vMerge="1">
                  <a:txBody>
                    <a:bodyPr/>
                    <a:lstStyle/>
                    <a:p>
                      <a:endParaRPr lang="en-US"/>
                    </a:p>
                  </a:txBody>
                  <a:tcPr/>
                </a:tc>
                <a:tc>
                  <a:txBody>
                    <a:bodyPr/>
                    <a:lstStyle/>
                    <a:p>
                      <a:r>
                        <a:rPr lang="en-US" sz="1400" b="0" i="0" kern="1200">
                          <a:solidFill>
                            <a:schemeClr val="tx1"/>
                          </a:solidFill>
                          <a:effectLst/>
                          <a:latin typeface="+mn-lt"/>
                          <a:ea typeface="+mn-ea"/>
                          <a:cs typeface="+mn-cs"/>
                        </a:rPr>
                        <a:t>Switch from one branch to another</a:t>
                      </a:r>
                      <a:endParaRPr lang="en-US" sz="1400"/>
                    </a:p>
                  </a:txBody>
                  <a:tcPr/>
                </a:tc>
                <a:tc>
                  <a:txBody>
                    <a:bodyPr/>
                    <a:lstStyle/>
                    <a:p>
                      <a:r>
                        <a:rPr lang="en-US" sz="1400"/>
                        <a:t>git checkout &lt;</a:t>
                      </a:r>
                      <a:r>
                        <a:rPr lang="en-US" sz="1400" err="1"/>
                        <a:t>branchname</a:t>
                      </a:r>
                      <a:r>
                        <a:rPr lang="en-US" sz="1400"/>
                        <a:t>&gt;</a:t>
                      </a:r>
                    </a:p>
                  </a:txBody>
                  <a:tcPr/>
                </a:tc>
                <a:extLst>
                  <a:ext uri="{0D108BD9-81ED-4DB2-BD59-A6C34878D82A}">
                    <a16:rowId xmlns:a16="http://schemas.microsoft.com/office/drawing/2014/main" val="2282515058"/>
                  </a:ext>
                </a:extLst>
              </a:tr>
              <a:tr h="370840">
                <a:tc vMerge="1">
                  <a:txBody>
                    <a:bodyPr/>
                    <a:lstStyle/>
                    <a:p>
                      <a:endParaRPr lang="en-US"/>
                    </a:p>
                  </a:txBody>
                  <a:tcPr/>
                </a:tc>
                <a:tc>
                  <a:txBody>
                    <a:bodyPr/>
                    <a:lstStyle/>
                    <a:p>
                      <a:r>
                        <a:rPr lang="en-US" sz="1400"/>
                        <a:t>To find </a:t>
                      </a:r>
                      <a:r>
                        <a:rPr lang="en-US" sz="1400" b="0" i="0" kern="1200">
                          <a:solidFill>
                            <a:schemeClr val="tx1"/>
                          </a:solidFill>
                          <a:effectLst/>
                          <a:latin typeface="+mn-lt"/>
                          <a:ea typeface="+mn-ea"/>
                          <a:cs typeface="+mn-cs"/>
                        </a:rPr>
                        <a:t>what branch you're currently in and also list all branches in your repo</a:t>
                      </a:r>
                      <a:endParaRPr lang="en-US" sz="1400"/>
                    </a:p>
                  </a:txBody>
                  <a:tcPr/>
                </a:tc>
                <a:tc>
                  <a:txBody>
                    <a:bodyPr/>
                    <a:lstStyle/>
                    <a:p>
                      <a:r>
                        <a:rPr lang="en-US" sz="1400" dirty="0"/>
                        <a:t>git branch</a:t>
                      </a:r>
                    </a:p>
                  </a:txBody>
                  <a:tcPr/>
                </a:tc>
                <a:extLst>
                  <a:ext uri="{0D108BD9-81ED-4DB2-BD59-A6C34878D82A}">
                    <a16:rowId xmlns:a16="http://schemas.microsoft.com/office/drawing/2014/main" val="2005964847"/>
                  </a:ext>
                </a:extLst>
              </a:tr>
            </a:tbl>
          </a:graphicData>
        </a:graphic>
      </p:graphicFrame>
    </p:spTree>
    <p:extLst>
      <p:ext uri="{BB962C8B-B14F-4D97-AF65-F5344CB8AC3E}">
        <p14:creationId xmlns:p14="http://schemas.microsoft.com/office/powerpoint/2010/main" val="2920890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447983" y="304268"/>
            <a:ext cx="4672657" cy="513504"/>
          </a:xfrm>
        </p:spPr>
        <p:txBody>
          <a:bodyPr/>
          <a:lstStyle/>
          <a:p>
            <a:r>
              <a:rPr lang="en-US"/>
              <a:t>Git best practices</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233915" y="817772"/>
            <a:ext cx="11958085" cy="6111348"/>
          </a:xfrm>
        </p:spPr>
        <p:txBody>
          <a:bodyPr/>
          <a:lstStyle/>
          <a:p>
            <a:pPr lvl="1" indent="0">
              <a:buNone/>
            </a:pPr>
            <a:endParaRPr lang="en-US" sz="1400"/>
          </a:p>
          <a:p>
            <a:pPr marL="285750" indent="-285750">
              <a:buFont typeface="Wingdings" panose="05000000000000000000" pitchFamily="2" charset="2"/>
              <a:buChar char="Ø"/>
            </a:pPr>
            <a:r>
              <a:rPr lang="en-US" sz="1400"/>
              <a:t>Ideally you can have 3 release cycles. There is a main master branch, R1, R2, R3 and each would be at different stages</a:t>
            </a:r>
          </a:p>
          <a:p>
            <a:pPr lvl="1">
              <a:buFont typeface="Wingdings" panose="05000000000000000000" pitchFamily="2" charset="2"/>
              <a:buChar char="q"/>
            </a:pPr>
            <a:r>
              <a:rPr lang="en-US" sz="1400"/>
              <a:t>R1 – production like staging, R2 -testing, R3 – development</a:t>
            </a:r>
          </a:p>
          <a:p>
            <a:pPr marL="285750" indent="-285750">
              <a:buFont typeface="Wingdings" panose="05000000000000000000" pitchFamily="2" charset="2"/>
              <a:buChar char="Ø"/>
            </a:pPr>
            <a:r>
              <a:rPr lang="en-US" sz="1400"/>
              <a:t>This is important because main branch should be stable.</a:t>
            </a:r>
          </a:p>
          <a:p>
            <a:pPr marL="285750" indent="-285750">
              <a:buFont typeface="Wingdings" panose="05000000000000000000" pitchFamily="2" charset="2"/>
              <a:buChar char="Ø"/>
            </a:pPr>
            <a:r>
              <a:rPr lang="en-US" sz="1400"/>
              <a:t>Any code merged to main branch should be tested and then only deployed.</a:t>
            </a:r>
          </a:p>
          <a:p>
            <a:pPr marL="285750" indent="-285750">
              <a:buFont typeface="Wingdings" panose="05000000000000000000" pitchFamily="2" charset="2"/>
              <a:buChar char="Ø"/>
            </a:pPr>
            <a:r>
              <a:rPr lang="en-US" sz="1400"/>
              <a:t>When issue is found in production, best way to handle is pull out another branch from master branch(as it has the latest code) called hot-fix (post-production) branch.(hot fix branch can be easily created by using command </a:t>
            </a:r>
            <a:r>
              <a:rPr lang="en-US" sz="1400" i="1"/>
              <a:t>git branch &lt;</a:t>
            </a:r>
            <a:r>
              <a:rPr lang="en-US" sz="1400" i="1" err="1"/>
              <a:t>branchname</a:t>
            </a:r>
            <a:r>
              <a:rPr lang="en-US" sz="1400" i="1"/>
              <a:t>&gt;</a:t>
            </a:r>
            <a:r>
              <a:rPr lang="en-US" sz="1400"/>
              <a:t> and developer can pull that branch using </a:t>
            </a:r>
            <a:r>
              <a:rPr lang="en-US" sz="1400" i="1"/>
              <a:t>git pull origin &lt;branch name&gt;</a:t>
            </a:r>
            <a:r>
              <a:rPr lang="en-US" sz="1400"/>
              <a:t>)</a:t>
            </a:r>
          </a:p>
          <a:p>
            <a:pPr lvl="1"/>
            <a:r>
              <a:rPr lang="en-US" sz="1400"/>
              <a:t>You can swap between branches using </a:t>
            </a:r>
            <a:r>
              <a:rPr lang="en-US" sz="1400" i="1"/>
              <a:t>git checkout &lt;</a:t>
            </a:r>
            <a:r>
              <a:rPr lang="en-US" sz="1400" i="1" err="1"/>
              <a:t>branchname</a:t>
            </a:r>
            <a:r>
              <a:rPr lang="en-US" sz="1400" i="1"/>
              <a:t>&gt;</a:t>
            </a:r>
          </a:p>
          <a:p>
            <a:pPr lvl="1"/>
            <a:r>
              <a:rPr lang="en-US" sz="1400"/>
              <a:t>There is shorthand command to create the branch and the swap to it at the same time </a:t>
            </a:r>
            <a:r>
              <a:rPr lang="en-US" sz="1400" i="1"/>
              <a:t>git checkout –b &lt;</a:t>
            </a:r>
            <a:r>
              <a:rPr lang="en-US" sz="1400" i="1" err="1"/>
              <a:t>branchname</a:t>
            </a:r>
            <a:r>
              <a:rPr lang="en-US" sz="1400" i="1"/>
              <a:t>&gt;</a:t>
            </a:r>
          </a:p>
          <a:p>
            <a:pPr marL="285750" indent="-285750">
              <a:buFont typeface="Wingdings" panose="05000000000000000000" pitchFamily="2" charset="2"/>
              <a:buChar char="Ø"/>
            </a:pPr>
            <a:r>
              <a:rPr lang="en-US" sz="1400"/>
              <a:t>After the issue is resolved in hot fix branch, code should be tested, deployed and again merged to the main branch – this is called Reverse Merge. </a:t>
            </a:r>
          </a:p>
          <a:p>
            <a:pPr lvl="1"/>
            <a:r>
              <a:rPr lang="en-US" sz="1400" i="1"/>
              <a:t>Stage your changes with git add –all – to add new files</a:t>
            </a:r>
          </a:p>
          <a:p>
            <a:pPr lvl="1"/>
            <a:r>
              <a:rPr lang="en-US" sz="1400" i="1"/>
              <a:t>git rm – to remove any files</a:t>
            </a:r>
          </a:p>
          <a:p>
            <a:pPr lvl="1"/>
            <a:r>
              <a:rPr lang="en-US" sz="1400" i="1"/>
              <a:t>git commit –m “&lt;short description of the changes&gt;” – to commit changes</a:t>
            </a:r>
          </a:p>
          <a:p>
            <a:pPr lvl="1"/>
            <a:r>
              <a:rPr lang="en-US" sz="1400" i="1"/>
              <a:t>git push origin &lt;branch name&gt; - to share you code</a:t>
            </a:r>
          </a:p>
          <a:p>
            <a:pPr marL="285750" indent="-285750">
              <a:buFont typeface="Wingdings" panose="05000000000000000000" pitchFamily="2" charset="2"/>
              <a:buChar char="Ø"/>
            </a:pPr>
            <a:r>
              <a:rPr lang="en-US" sz="1400"/>
              <a:t>Whenever people are simultaneously working there might be possibility of overlapping. To avoid any conflicts, developer working on other branches should make sure to they have the latest code before they start their change. </a:t>
            </a:r>
          </a:p>
          <a:p>
            <a:pPr marL="285750" indent="-285750">
              <a:buFont typeface="Wingdings" panose="05000000000000000000" pitchFamily="2" charset="2"/>
              <a:buChar char="Ø"/>
            </a:pPr>
            <a:r>
              <a:rPr lang="en-US" sz="1400"/>
              <a:t>If code change was introduced later they should make sure to pull the latest code before the reverse merge using the command  </a:t>
            </a:r>
            <a:r>
              <a:rPr lang="en-US" sz="1400" i="1"/>
              <a:t>git pull origin &lt;branch name&gt;</a:t>
            </a:r>
          </a:p>
          <a:p>
            <a:pPr marL="285750" indent="-285750">
              <a:buFont typeface="Wingdings" panose="05000000000000000000" pitchFamily="2" charset="2"/>
              <a:buChar char="Ø"/>
            </a:pPr>
            <a:r>
              <a:rPr lang="en-US" sz="1400"/>
              <a:t>All the code changes going on the master branch should go to all the active branches. </a:t>
            </a:r>
          </a:p>
          <a:p>
            <a:endParaRPr lang="en-US" sz="1400" i="1"/>
          </a:p>
          <a:p>
            <a:pPr marL="1028700" lvl="1" indent="-342900">
              <a:buFont typeface="Wingdings" panose="05000000000000000000" pitchFamily="2" charset="2"/>
              <a:buChar char="Ø"/>
            </a:pPr>
            <a:endParaRPr lang="en-US" sz="1400"/>
          </a:p>
        </p:txBody>
      </p:sp>
    </p:spTree>
    <p:extLst>
      <p:ext uri="{BB962C8B-B14F-4D97-AF65-F5344CB8AC3E}">
        <p14:creationId xmlns:p14="http://schemas.microsoft.com/office/powerpoint/2010/main" val="2711107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6244" y="243353"/>
            <a:ext cx="7136090" cy="752475"/>
          </a:xfrm>
        </p:spPr>
        <p:txBody>
          <a:bodyPr/>
          <a:lstStyle/>
          <a:p>
            <a:r>
              <a:rPr lang="en-US"/>
              <a:t>Git best practices step by step example</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913436"/>
            <a:ext cx="11189616" cy="3187329"/>
          </a:xfrm>
        </p:spPr>
        <p:txBody>
          <a:bodyPr/>
          <a:lstStyle/>
          <a:p>
            <a:pPr marL="285750" indent="-285750">
              <a:spcBef>
                <a:spcPts val="0"/>
              </a:spcBef>
              <a:buFont typeface="Wingdings" panose="05000000000000000000" pitchFamily="2" charset="2"/>
              <a:buChar char="Ø"/>
            </a:pPr>
            <a:r>
              <a:rPr lang="en-US" sz="1400" i="1"/>
              <a:t>Go to Repos </a:t>
            </a:r>
            <a:r>
              <a:rPr lang="en-US" sz="1400" i="1">
                <a:sym typeface="Wingdings" panose="05000000000000000000" pitchFamily="2" charset="2"/>
              </a:rPr>
              <a:t> Files. </a:t>
            </a:r>
            <a:r>
              <a:rPr lang="en-US" sz="1400" i="1"/>
              <a:t>The </a:t>
            </a:r>
            <a:r>
              <a:rPr lang="en-US" sz="1400" i="1" err="1"/>
              <a:t>PartsUnlimitedMRP</a:t>
            </a:r>
            <a:r>
              <a:rPr lang="en-US" sz="1400" i="1"/>
              <a:t> repository on Azure </a:t>
            </a:r>
            <a:r>
              <a:rPr lang="en-US" sz="1400" i="1" err="1"/>
              <a:t>DevOPs</a:t>
            </a:r>
            <a:r>
              <a:rPr lang="en-US" sz="1400" i="1"/>
              <a:t> </a:t>
            </a:r>
          </a:p>
          <a:p>
            <a:pPr>
              <a:spcBef>
                <a:spcPts val="0"/>
              </a:spcBef>
            </a:pPr>
            <a:r>
              <a:rPr lang="en-US" sz="1400" i="1"/>
              <a:t>will be empty, so copy the Clone URL of the VSTS repository to your clipboard.</a:t>
            </a:r>
          </a:p>
          <a:p>
            <a:pPr marL="285750" indent="-285750">
              <a:spcBef>
                <a:spcPts val="0"/>
              </a:spcBef>
              <a:buFont typeface="Wingdings" panose="05000000000000000000" pitchFamily="2" charset="2"/>
              <a:buChar char="Ø"/>
            </a:pPr>
            <a:endParaRPr lang="en-US" sz="1400" i="1"/>
          </a:p>
          <a:p>
            <a:r>
              <a:rPr lang="en-US" sz="1400"/>
              <a:t> </a:t>
            </a:r>
          </a:p>
          <a:p>
            <a:r>
              <a:rPr lang="en-US" sz="1400" i="1">
                <a:sym typeface="Wingdings" panose="05000000000000000000" pitchFamily="2" charset="2"/>
              </a:rPr>
              <a:t> </a:t>
            </a:r>
            <a:endParaRPr lang="en-US" sz="1400" i="1"/>
          </a:p>
          <a:p>
            <a:pPr lvl="1" indent="0">
              <a:buNone/>
            </a:pPr>
            <a:endParaRPr lang="en-US" sz="1400"/>
          </a:p>
        </p:txBody>
      </p:sp>
      <p:sp>
        <p:nvSpPr>
          <p:cNvPr id="7" name="TextBox 6">
            <a:extLst>
              <a:ext uri="{FF2B5EF4-FFF2-40B4-BE49-F238E27FC236}">
                <a16:creationId xmlns:a16="http://schemas.microsoft.com/office/drawing/2014/main" id="{C16F5A20-F801-4C37-B696-32C53BF8BA66}"/>
              </a:ext>
            </a:extLst>
          </p:cNvPr>
          <p:cNvSpPr txBox="1"/>
          <p:nvPr/>
        </p:nvSpPr>
        <p:spPr>
          <a:xfrm>
            <a:off x="7096125" y="861514"/>
            <a:ext cx="4734514" cy="1231106"/>
          </a:xfrm>
          <a:prstGeom prst="rect">
            <a:avLst/>
          </a:prstGeom>
          <a:noFill/>
        </p:spPr>
        <p:txBody>
          <a:bodyPr wrap="square" rtlCol="0">
            <a:spAutoFit/>
          </a:bodyPr>
          <a:lstStyle/>
          <a:p>
            <a:pPr marL="285750" lvl="0" indent="-285750" eaLnBrk="0" fontAlgn="base" hangingPunct="0">
              <a:spcBef>
                <a:spcPct val="0"/>
              </a:spcBef>
              <a:spcAft>
                <a:spcPct val="0"/>
              </a:spcAft>
              <a:buFont typeface="Wingdings" panose="05000000000000000000" pitchFamily="2" charset="2"/>
              <a:buChar char="Ø"/>
            </a:pPr>
            <a:r>
              <a:rPr lang="en-US" altLang="en-US" sz="1400" i="1">
                <a:latin typeface="CeraGR-Regular ☞" charset="0"/>
              </a:rPr>
              <a:t>Clone the </a:t>
            </a:r>
            <a:r>
              <a:rPr lang="en-US" altLang="en-US" sz="1400" i="1" err="1">
                <a:latin typeface="CeraGR-Regular ☞" charset="0"/>
              </a:rPr>
              <a:t>PartsUnlimitedMRP</a:t>
            </a:r>
            <a:r>
              <a:rPr lang="en-US" altLang="en-US" sz="1400" i="1">
                <a:latin typeface="CeraGR-Regular ☞" charset="0"/>
              </a:rPr>
              <a:t> git repository located in GitHub onto your local machine, open your command line tool, and type :</a:t>
            </a:r>
          </a:p>
          <a:p>
            <a:pPr lvl="0" eaLnBrk="0" fontAlgn="base" hangingPunct="0">
              <a:spcBef>
                <a:spcPct val="0"/>
              </a:spcBef>
              <a:spcAft>
                <a:spcPct val="0"/>
              </a:spcAft>
            </a:pPr>
            <a:r>
              <a:rPr lang="en-US" altLang="en-US" sz="1400" i="1">
                <a:latin typeface="CeraGR-Regular ☞" charset="0"/>
              </a:rPr>
              <a:t>git clone </a:t>
            </a:r>
            <a:r>
              <a:rPr lang="en-US" altLang="en-US" sz="1400" i="1">
                <a:latin typeface="CeraGR-Regular ☞" charset="0"/>
                <a:hlinkClick r:id="rId2">
                  <a:extLst>
                    <a:ext uri="{A12FA001-AC4F-418D-AE19-62706E023703}">
                      <ahyp:hlinkClr xmlns:ahyp="http://schemas.microsoft.com/office/drawing/2018/hyperlinkcolor" val="tx"/>
                    </a:ext>
                  </a:extLst>
                </a:hlinkClick>
              </a:rPr>
              <a:t>https://github.com/Microsoft/PartsUnlimitedMRP.git</a:t>
            </a:r>
            <a:endParaRPr lang="en-US" altLang="en-US" sz="1400" i="1">
              <a:latin typeface="CeraGR-Regular ☞" charset="0"/>
            </a:endParaRPr>
          </a:p>
          <a:p>
            <a:endParaRPr lang="en-US"/>
          </a:p>
        </p:txBody>
      </p:sp>
      <p:pic>
        <p:nvPicPr>
          <p:cNvPr id="10" name="Picture 9">
            <a:extLst>
              <a:ext uri="{FF2B5EF4-FFF2-40B4-BE49-F238E27FC236}">
                <a16:creationId xmlns:a16="http://schemas.microsoft.com/office/drawing/2014/main" id="{E58AB748-3A72-405F-9019-B5BD3ED16F1A}"/>
              </a:ext>
            </a:extLst>
          </p:cNvPr>
          <p:cNvPicPr>
            <a:picLocks noChangeAspect="1"/>
          </p:cNvPicPr>
          <p:nvPr/>
        </p:nvPicPr>
        <p:blipFill rotWithShape="1">
          <a:blip r:embed="rId3"/>
          <a:srcRect t="7787"/>
          <a:stretch/>
        </p:blipFill>
        <p:spPr>
          <a:xfrm>
            <a:off x="0" y="1800232"/>
            <a:ext cx="6127093" cy="3933045"/>
          </a:xfrm>
          <a:prstGeom prst="rect">
            <a:avLst/>
          </a:prstGeom>
        </p:spPr>
      </p:pic>
      <p:sp>
        <p:nvSpPr>
          <p:cNvPr id="11" name="Rectangle 10">
            <a:extLst>
              <a:ext uri="{FF2B5EF4-FFF2-40B4-BE49-F238E27FC236}">
                <a16:creationId xmlns:a16="http://schemas.microsoft.com/office/drawing/2014/main" id="{62CD678F-1E41-477A-8666-9F5A37F86B36}"/>
              </a:ext>
            </a:extLst>
          </p:cNvPr>
          <p:cNvSpPr/>
          <p:nvPr/>
        </p:nvSpPr>
        <p:spPr>
          <a:xfrm>
            <a:off x="1989055" y="2476500"/>
            <a:ext cx="2630569" cy="268638"/>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B38109-01B8-406F-8C13-B3033918AA50}"/>
              </a:ext>
            </a:extLst>
          </p:cNvPr>
          <p:cNvSpPr txBox="1"/>
          <p:nvPr/>
        </p:nvSpPr>
        <p:spPr>
          <a:xfrm>
            <a:off x="7387362" y="1800232"/>
            <a:ext cx="4643401" cy="584775"/>
          </a:xfrm>
          <a:prstGeom prst="rect">
            <a:avLst/>
          </a:prstGeom>
          <a:noFill/>
        </p:spPr>
        <p:txBody>
          <a:bodyPr wrap="square" rtlCol="0">
            <a:spAutoFit/>
          </a:bodyPr>
          <a:lstStyle/>
          <a:p>
            <a:r>
              <a:rPr lang="en-US" b="1">
                <a:solidFill>
                  <a:srgbClr val="00B0F0"/>
                </a:solidFill>
                <a:latin typeface="wf_segoe-ui_normal"/>
              </a:rPr>
              <a:t>NOTE:</a:t>
            </a:r>
            <a:r>
              <a:rPr lang="en-US">
                <a:solidFill>
                  <a:srgbClr val="333333"/>
                </a:solidFill>
                <a:latin typeface="wf_segoe-ui_normal"/>
              </a:rPr>
              <a:t> </a:t>
            </a:r>
            <a:r>
              <a:rPr lang="en-US" sz="1400" i="1">
                <a:latin typeface="CeraGR-Regular ☞" charset="0"/>
              </a:rPr>
              <a:t>If you are running Windows, you have to install the git client from here:  </a:t>
            </a:r>
            <a:r>
              <a:rPr lang="en-US" sz="1400" i="1">
                <a:latin typeface="CeraGR-Regular ☞" charset="0"/>
                <a:hlinkClick r:id="rId4">
                  <a:extLst>
                    <a:ext uri="{A12FA001-AC4F-418D-AE19-62706E023703}">
                      <ahyp:hlinkClr xmlns:ahyp="http://schemas.microsoft.com/office/drawing/2018/hyperlinkcolor" val="tx"/>
                    </a:ext>
                  </a:extLst>
                </a:hlinkClick>
              </a:rPr>
              <a:t>http://git-scm.com/download</a:t>
            </a:r>
            <a:endParaRPr lang="en-US" sz="1400" i="1">
              <a:latin typeface="CeraGR-Regular ☞" charset="0"/>
            </a:endParaRPr>
          </a:p>
        </p:txBody>
      </p:sp>
      <p:pic>
        <p:nvPicPr>
          <p:cNvPr id="19" name="Picture 18">
            <a:extLst>
              <a:ext uri="{FF2B5EF4-FFF2-40B4-BE49-F238E27FC236}">
                <a16:creationId xmlns:a16="http://schemas.microsoft.com/office/drawing/2014/main" id="{66D767ED-E5DF-4D8C-AB2F-DC1929C632F8}"/>
              </a:ext>
            </a:extLst>
          </p:cNvPr>
          <p:cNvPicPr>
            <a:picLocks noChangeAspect="1"/>
          </p:cNvPicPr>
          <p:nvPr/>
        </p:nvPicPr>
        <p:blipFill rotWithShape="1">
          <a:blip r:embed="rId5"/>
          <a:srcRect l="110" t="1598" r="24559" b="56579"/>
          <a:stretch/>
        </p:blipFill>
        <p:spPr>
          <a:xfrm>
            <a:off x="5976123" y="3287077"/>
            <a:ext cx="6215877" cy="2014291"/>
          </a:xfrm>
          <a:prstGeom prst="rect">
            <a:avLst/>
          </a:prstGeom>
        </p:spPr>
      </p:pic>
      <p:sp>
        <p:nvSpPr>
          <p:cNvPr id="20" name="Rectangle 19">
            <a:extLst>
              <a:ext uri="{FF2B5EF4-FFF2-40B4-BE49-F238E27FC236}">
                <a16:creationId xmlns:a16="http://schemas.microsoft.com/office/drawing/2014/main" id="{10A217C0-8977-4144-ADDF-D3DF25D53579}"/>
              </a:ext>
            </a:extLst>
          </p:cNvPr>
          <p:cNvSpPr/>
          <p:nvPr/>
        </p:nvSpPr>
        <p:spPr>
          <a:xfrm>
            <a:off x="8018380" y="4161804"/>
            <a:ext cx="4173620" cy="314946"/>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79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in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6244" y="176678"/>
            <a:ext cx="8536756"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913436"/>
            <a:ext cx="11189616" cy="3187329"/>
          </a:xfrm>
        </p:spPr>
        <p:txBody>
          <a:bodyPr/>
          <a:lstStyle/>
          <a:p>
            <a:pPr>
              <a:spcBef>
                <a:spcPts val="0"/>
              </a:spcBef>
            </a:pPr>
            <a:endParaRPr lang="en-US" sz="1400" i="1"/>
          </a:p>
          <a:p>
            <a:r>
              <a:rPr lang="en-US" sz="1400"/>
              <a:t> </a:t>
            </a:r>
          </a:p>
          <a:p>
            <a:r>
              <a:rPr lang="en-US" sz="1400" i="1">
                <a:sym typeface="Wingdings" panose="05000000000000000000" pitchFamily="2" charset="2"/>
              </a:rPr>
              <a:t> </a:t>
            </a:r>
            <a:endParaRPr lang="en-US" sz="1400" i="1"/>
          </a:p>
          <a:p>
            <a:pPr lvl="1" indent="0">
              <a:buNone/>
            </a:pPr>
            <a:endParaRPr lang="en-US" sz="1400"/>
          </a:p>
        </p:txBody>
      </p:sp>
      <p:sp>
        <p:nvSpPr>
          <p:cNvPr id="7" name="TextBox 6">
            <a:extLst>
              <a:ext uri="{FF2B5EF4-FFF2-40B4-BE49-F238E27FC236}">
                <a16:creationId xmlns:a16="http://schemas.microsoft.com/office/drawing/2014/main" id="{C16F5A20-F801-4C37-B696-32C53BF8BA66}"/>
              </a:ext>
            </a:extLst>
          </p:cNvPr>
          <p:cNvSpPr txBox="1"/>
          <p:nvPr/>
        </p:nvSpPr>
        <p:spPr>
          <a:xfrm>
            <a:off x="613529" y="1011545"/>
            <a:ext cx="11110078" cy="738664"/>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ea typeface="CeraGR-Regular ☞" charset="0"/>
                <a:cs typeface="CeraGR-Regular ☞" charset="0"/>
              </a:rPr>
              <a:t>Add the Clone URL of your Azure DevOps repository as a new remote called </a:t>
            </a:r>
            <a:r>
              <a:rPr lang="en-US" sz="1400" i="1" err="1">
                <a:latin typeface="CeraGR-Regular ☞" charset="0"/>
                <a:ea typeface="CeraGR-Regular ☞" charset="0"/>
                <a:cs typeface="CeraGR-Regular ☞" charset="0"/>
              </a:rPr>
              <a:t>vsts</a:t>
            </a:r>
            <a:r>
              <a:rPr lang="en-US" sz="1400" i="1">
                <a:latin typeface="CeraGR-Regular ☞" charset="0"/>
                <a:ea typeface="CeraGR-Regular ☞" charset="0"/>
                <a:cs typeface="CeraGR-Regular ☞" charset="0"/>
              </a:rPr>
              <a:t> (The URL previously copied) and push to it to your Azure DevOps  account.</a:t>
            </a:r>
          </a:p>
          <a:p>
            <a:pPr marL="285750" indent="-285750">
              <a:buFont typeface="Wingdings" panose="05000000000000000000" pitchFamily="2" charset="2"/>
              <a:buChar char="Ø"/>
            </a:pPr>
            <a:r>
              <a:rPr lang="en-US" sz="1400" i="1">
                <a:latin typeface="CeraGR-Regular ☞" charset="0"/>
                <a:ea typeface="CeraGR-Regular ☞" charset="0"/>
                <a:cs typeface="CeraGR-Regular ☞" charset="0"/>
              </a:rPr>
              <a:t>Open the visual studio code or your preferred IDE to view and edit the code.</a:t>
            </a:r>
          </a:p>
        </p:txBody>
      </p:sp>
      <p:pic>
        <p:nvPicPr>
          <p:cNvPr id="15" name="Picture 14">
            <a:extLst>
              <a:ext uri="{FF2B5EF4-FFF2-40B4-BE49-F238E27FC236}">
                <a16:creationId xmlns:a16="http://schemas.microsoft.com/office/drawing/2014/main" id="{0E3FE8A7-C6F5-4AA2-B2F4-EC4D1549E3D0}"/>
              </a:ext>
            </a:extLst>
          </p:cNvPr>
          <p:cNvPicPr>
            <a:picLocks noChangeAspect="1"/>
          </p:cNvPicPr>
          <p:nvPr/>
        </p:nvPicPr>
        <p:blipFill rotWithShape="1">
          <a:blip r:embed="rId2"/>
          <a:srcRect t="37074" b="7086"/>
          <a:stretch/>
        </p:blipFill>
        <p:spPr>
          <a:xfrm>
            <a:off x="748055" y="2220449"/>
            <a:ext cx="10975552" cy="3864475"/>
          </a:xfrm>
          <a:prstGeom prst="rect">
            <a:avLst/>
          </a:prstGeom>
        </p:spPr>
      </p:pic>
      <p:sp>
        <p:nvSpPr>
          <p:cNvPr id="16" name="Rectangle 15">
            <a:extLst>
              <a:ext uri="{FF2B5EF4-FFF2-40B4-BE49-F238E27FC236}">
                <a16:creationId xmlns:a16="http://schemas.microsoft.com/office/drawing/2014/main" id="{C08B5BC0-0DBA-4877-B2F2-F2603DE0145D}"/>
              </a:ext>
            </a:extLst>
          </p:cNvPr>
          <p:cNvSpPr/>
          <p:nvPr/>
        </p:nvSpPr>
        <p:spPr>
          <a:xfrm>
            <a:off x="2971800" y="2302841"/>
            <a:ext cx="1828800" cy="272345"/>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8DEFB9-4929-4272-B0FC-31F6778DD344}"/>
              </a:ext>
            </a:extLst>
          </p:cNvPr>
          <p:cNvSpPr/>
          <p:nvPr/>
        </p:nvSpPr>
        <p:spPr>
          <a:xfrm>
            <a:off x="4358377" y="2698062"/>
            <a:ext cx="7271648" cy="350804"/>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C56A99-6126-4AE8-8098-F9095213696B}"/>
              </a:ext>
            </a:extLst>
          </p:cNvPr>
          <p:cNvSpPr/>
          <p:nvPr/>
        </p:nvSpPr>
        <p:spPr>
          <a:xfrm>
            <a:off x="4358377" y="3108192"/>
            <a:ext cx="1813823" cy="35080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4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6244" y="176678"/>
            <a:ext cx="8536756"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913436"/>
            <a:ext cx="11189616" cy="3187329"/>
          </a:xfrm>
        </p:spPr>
        <p:txBody>
          <a:bodyPr/>
          <a:lstStyle/>
          <a:p>
            <a:pPr>
              <a:spcBef>
                <a:spcPts val="0"/>
              </a:spcBef>
            </a:pPr>
            <a:endParaRPr lang="en-US" sz="1400" i="1"/>
          </a:p>
          <a:p>
            <a:r>
              <a:rPr lang="en-US" sz="1400"/>
              <a:t> </a:t>
            </a:r>
          </a:p>
          <a:p>
            <a:r>
              <a:rPr lang="en-US" sz="1400" i="1">
                <a:sym typeface="Wingdings" panose="05000000000000000000" pitchFamily="2" charset="2"/>
              </a:rPr>
              <a:t> </a:t>
            </a:r>
            <a:endParaRPr lang="en-US" sz="1400" i="1"/>
          </a:p>
          <a:p>
            <a:pPr lvl="1" indent="0">
              <a:buNone/>
            </a:pPr>
            <a:endParaRPr lang="en-US" sz="1400"/>
          </a:p>
        </p:txBody>
      </p:sp>
      <p:sp>
        <p:nvSpPr>
          <p:cNvPr id="7" name="TextBox 6">
            <a:extLst>
              <a:ext uri="{FF2B5EF4-FFF2-40B4-BE49-F238E27FC236}">
                <a16:creationId xmlns:a16="http://schemas.microsoft.com/office/drawing/2014/main" id="{C16F5A20-F801-4C37-B696-32C53BF8BA66}"/>
              </a:ext>
            </a:extLst>
          </p:cNvPr>
          <p:cNvSpPr txBox="1"/>
          <p:nvPr/>
        </p:nvSpPr>
        <p:spPr>
          <a:xfrm>
            <a:off x="540960" y="913436"/>
            <a:ext cx="11110078"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ea typeface="CeraGR-Regular ☞" charset="0"/>
                <a:cs typeface="CeraGR-Regular ☞" charset="0"/>
              </a:rPr>
              <a:t>Go to Repos </a:t>
            </a:r>
            <a:r>
              <a:rPr lang="en-US" sz="1400" i="1">
                <a:latin typeface="CeraGR-Regular ☞" charset="0"/>
                <a:ea typeface="CeraGR-Regular ☞" charset="0"/>
                <a:cs typeface="CeraGR-Regular ☞" charset="0"/>
                <a:sym typeface="Wingdings" panose="05000000000000000000" pitchFamily="2" charset="2"/>
              </a:rPr>
              <a:t> Files and Refresh. Now we can see all the files from </a:t>
            </a:r>
            <a:r>
              <a:rPr lang="en-US" sz="1400" i="1" err="1">
                <a:latin typeface="CeraGR-Regular ☞" charset="0"/>
                <a:ea typeface="CeraGR-Regular ☞" charset="0"/>
                <a:cs typeface="CeraGR-Regular ☞" charset="0"/>
                <a:sym typeface="Wingdings" panose="05000000000000000000" pitchFamily="2" charset="2"/>
              </a:rPr>
              <a:t>PartsUnlimitedMRP</a:t>
            </a:r>
            <a:r>
              <a:rPr lang="en-US" sz="1400" i="1">
                <a:latin typeface="CeraGR-Regular ☞" charset="0"/>
                <a:ea typeface="CeraGR-Regular ☞" charset="0"/>
                <a:cs typeface="CeraGR-Regular ☞" charset="0"/>
                <a:sym typeface="Wingdings" panose="05000000000000000000" pitchFamily="2" charset="2"/>
              </a:rPr>
              <a:t> </a:t>
            </a:r>
            <a:r>
              <a:rPr lang="en-US" sz="1400" i="1" err="1">
                <a:latin typeface="CeraGR-Regular ☞" charset="0"/>
                <a:ea typeface="CeraGR-Regular ☞" charset="0"/>
                <a:cs typeface="CeraGR-Regular ☞" charset="0"/>
                <a:sym typeface="Wingdings" panose="05000000000000000000" pitchFamily="2" charset="2"/>
              </a:rPr>
              <a:t>Github</a:t>
            </a:r>
            <a:r>
              <a:rPr lang="en-US" sz="1400" i="1">
                <a:latin typeface="CeraGR-Regular ☞" charset="0"/>
                <a:ea typeface="CeraGR-Regular ☞" charset="0"/>
                <a:cs typeface="CeraGR-Regular ☞" charset="0"/>
                <a:sym typeface="Wingdings" panose="05000000000000000000" pitchFamily="2" charset="2"/>
              </a:rPr>
              <a:t> Repo.</a:t>
            </a:r>
            <a:endParaRPr lang="en-US" sz="1400" i="1">
              <a:latin typeface="CeraGR-Regular ☞" charset="0"/>
              <a:ea typeface="CeraGR-Regular ☞" charset="0"/>
              <a:cs typeface="CeraGR-Regular ☞" charset="0"/>
            </a:endParaRPr>
          </a:p>
        </p:txBody>
      </p:sp>
      <p:pic>
        <p:nvPicPr>
          <p:cNvPr id="4" name="Picture 3">
            <a:extLst>
              <a:ext uri="{FF2B5EF4-FFF2-40B4-BE49-F238E27FC236}">
                <a16:creationId xmlns:a16="http://schemas.microsoft.com/office/drawing/2014/main" id="{2CBE0953-E23F-4BCD-BD68-803A62C80FFB}"/>
              </a:ext>
            </a:extLst>
          </p:cNvPr>
          <p:cNvPicPr>
            <a:picLocks noChangeAspect="1"/>
          </p:cNvPicPr>
          <p:nvPr/>
        </p:nvPicPr>
        <p:blipFill>
          <a:blip r:embed="rId2"/>
          <a:stretch>
            <a:fillRect/>
          </a:stretch>
        </p:blipFill>
        <p:spPr>
          <a:xfrm>
            <a:off x="1346363" y="1665911"/>
            <a:ext cx="9499273" cy="4536068"/>
          </a:xfrm>
          <a:prstGeom prst="rect">
            <a:avLst/>
          </a:prstGeom>
        </p:spPr>
      </p:pic>
    </p:spTree>
    <p:extLst>
      <p:ext uri="{BB962C8B-B14F-4D97-AF65-F5344CB8AC3E}">
        <p14:creationId xmlns:p14="http://schemas.microsoft.com/office/powerpoint/2010/main" val="162318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6244" y="118174"/>
            <a:ext cx="8289106"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913436"/>
            <a:ext cx="11189616" cy="3187329"/>
          </a:xfrm>
        </p:spPr>
        <p:txBody>
          <a:bodyPr/>
          <a:lstStyle/>
          <a:p>
            <a:pPr marL="285750" indent="-285750">
              <a:buFont typeface="Wingdings" panose="05000000000000000000" pitchFamily="2" charset="2"/>
              <a:buChar char="Ø"/>
            </a:pPr>
            <a:r>
              <a:rPr lang="en-US" sz="1400" i="1"/>
              <a:t>Create an isolated branch for fixing each User story/Task  </a:t>
            </a:r>
          </a:p>
          <a:p>
            <a:pPr lvl="1" indent="0">
              <a:buNone/>
            </a:pPr>
            <a:endParaRPr lang="en-US" sz="1400"/>
          </a:p>
        </p:txBody>
      </p:sp>
      <p:pic>
        <p:nvPicPr>
          <p:cNvPr id="4" name="Picture 3">
            <a:extLst>
              <a:ext uri="{FF2B5EF4-FFF2-40B4-BE49-F238E27FC236}">
                <a16:creationId xmlns:a16="http://schemas.microsoft.com/office/drawing/2014/main" id="{9E4F9D24-CAF4-4201-A740-07E8492800AE}"/>
              </a:ext>
            </a:extLst>
          </p:cNvPr>
          <p:cNvPicPr/>
          <p:nvPr/>
        </p:nvPicPr>
        <p:blipFill>
          <a:blip r:embed="rId2"/>
          <a:stretch>
            <a:fillRect/>
          </a:stretch>
        </p:blipFill>
        <p:spPr>
          <a:xfrm>
            <a:off x="361360" y="1720880"/>
            <a:ext cx="6011159" cy="3765520"/>
          </a:xfrm>
          <a:prstGeom prst="rect">
            <a:avLst/>
          </a:prstGeom>
        </p:spPr>
      </p:pic>
      <p:sp>
        <p:nvSpPr>
          <p:cNvPr id="5" name="Rectangle 4">
            <a:extLst>
              <a:ext uri="{FF2B5EF4-FFF2-40B4-BE49-F238E27FC236}">
                <a16:creationId xmlns:a16="http://schemas.microsoft.com/office/drawing/2014/main" id="{8AD149F9-E2D6-4161-B68D-1DBE3EF68A5F}"/>
              </a:ext>
            </a:extLst>
          </p:cNvPr>
          <p:cNvSpPr/>
          <p:nvPr/>
        </p:nvSpPr>
        <p:spPr>
          <a:xfrm>
            <a:off x="4724400" y="3362324"/>
            <a:ext cx="781050" cy="191579"/>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42193A-E398-4D15-8C33-0A714B497DC4}"/>
              </a:ext>
            </a:extLst>
          </p:cNvPr>
          <p:cNvPicPr/>
          <p:nvPr/>
        </p:nvPicPr>
        <p:blipFill>
          <a:blip r:embed="rId3"/>
          <a:stretch>
            <a:fillRect/>
          </a:stretch>
        </p:blipFill>
        <p:spPr>
          <a:xfrm>
            <a:off x="7362334" y="2253783"/>
            <a:ext cx="3868054" cy="3608389"/>
          </a:xfrm>
          <a:prstGeom prst="rect">
            <a:avLst/>
          </a:prstGeom>
        </p:spPr>
      </p:pic>
      <p:sp>
        <p:nvSpPr>
          <p:cNvPr id="7" name="TextBox 6">
            <a:extLst>
              <a:ext uri="{FF2B5EF4-FFF2-40B4-BE49-F238E27FC236}">
                <a16:creationId xmlns:a16="http://schemas.microsoft.com/office/drawing/2014/main" id="{C16F5A20-F801-4C37-B696-32C53BF8BA66}"/>
              </a:ext>
            </a:extLst>
          </p:cNvPr>
          <p:cNvSpPr txBox="1"/>
          <p:nvPr/>
        </p:nvSpPr>
        <p:spPr>
          <a:xfrm>
            <a:off x="7015074" y="870649"/>
            <a:ext cx="4449452" cy="1231106"/>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rPr>
              <a:t>By writing name as Palak/editiindefault.html-</a:t>
            </a:r>
            <a:r>
              <a:rPr lang="en-US" sz="1400" i="1" err="1">
                <a:latin typeface="CeraGR-Regular ☞" charset="0"/>
              </a:rPr>
              <a:t>storyuniqueidentifier</a:t>
            </a:r>
            <a:r>
              <a:rPr lang="en-US" sz="1400" i="1">
                <a:latin typeface="CeraGR-Regular ☞" charset="0"/>
              </a:rPr>
              <a:t>&gt;, the “Palak/” basically creates a folder by name Palak and so you can have all the changes created by you in that particular folder.</a:t>
            </a:r>
          </a:p>
          <a:p>
            <a:endParaRPr lang="en-US"/>
          </a:p>
        </p:txBody>
      </p:sp>
    </p:spTree>
    <p:extLst>
      <p:ext uri="{BB962C8B-B14F-4D97-AF65-F5344CB8AC3E}">
        <p14:creationId xmlns:p14="http://schemas.microsoft.com/office/powerpoint/2010/main" val="1959415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1257" y="147966"/>
            <a:ext cx="8314441"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781356"/>
            <a:ext cx="11189616" cy="3187329"/>
          </a:xfrm>
        </p:spPr>
        <p:txBody>
          <a:bodyPr/>
          <a:lstStyle/>
          <a:p>
            <a:pPr lvl="1" indent="0">
              <a:buNone/>
            </a:pPr>
            <a:endParaRPr lang="en-US" sz="1400"/>
          </a:p>
          <a:p>
            <a:pPr marL="285750" indent="-285750">
              <a:buFont typeface="Wingdings" panose="05000000000000000000" pitchFamily="2" charset="2"/>
              <a:buChar char="Ø"/>
            </a:pPr>
            <a:r>
              <a:rPr lang="en-US" sz="1400" i="1"/>
              <a:t>Go to the code IDE and pull the code</a:t>
            </a:r>
          </a:p>
          <a:p>
            <a:pPr lvl="1" indent="0">
              <a:buNone/>
            </a:pPr>
            <a:endParaRPr lang="en-US" sz="1400"/>
          </a:p>
        </p:txBody>
      </p:sp>
      <p:sp>
        <p:nvSpPr>
          <p:cNvPr id="5" name="Rectangle 4">
            <a:extLst>
              <a:ext uri="{FF2B5EF4-FFF2-40B4-BE49-F238E27FC236}">
                <a16:creationId xmlns:a16="http://schemas.microsoft.com/office/drawing/2014/main" id="{8AD149F9-E2D6-4161-B68D-1DBE3EF68A5F}"/>
              </a:ext>
            </a:extLst>
          </p:cNvPr>
          <p:cNvSpPr/>
          <p:nvPr/>
        </p:nvSpPr>
        <p:spPr>
          <a:xfrm>
            <a:off x="4732256" y="3327661"/>
            <a:ext cx="801278" cy="22624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6F5A20-F801-4C37-B696-32C53BF8BA66}"/>
              </a:ext>
            </a:extLst>
          </p:cNvPr>
          <p:cNvSpPr txBox="1"/>
          <p:nvPr/>
        </p:nvSpPr>
        <p:spPr>
          <a:xfrm>
            <a:off x="7015074" y="908356"/>
            <a:ext cx="4449452" cy="800219"/>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rPr>
              <a:t>Once the change is completed, check all the modified files</a:t>
            </a:r>
          </a:p>
          <a:p>
            <a:endParaRPr lang="en-US"/>
          </a:p>
        </p:txBody>
      </p:sp>
      <p:pic>
        <p:nvPicPr>
          <p:cNvPr id="8" name="Picture 7">
            <a:extLst>
              <a:ext uri="{FF2B5EF4-FFF2-40B4-BE49-F238E27FC236}">
                <a16:creationId xmlns:a16="http://schemas.microsoft.com/office/drawing/2014/main" id="{20AA64CB-79A8-41AD-A8A2-66F06E7AE983}"/>
              </a:ext>
            </a:extLst>
          </p:cNvPr>
          <p:cNvPicPr/>
          <p:nvPr/>
        </p:nvPicPr>
        <p:blipFill>
          <a:blip r:embed="rId2"/>
          <a:stretch>
            <a:fillRect/>
          </a:stretch>
        </p:blipFill>
        <p:spPr>
          <a:xfrm>
            <a:off x="200319" y="2104896"/>
            <a:ext cx="5943600" cy="3187329"/>
          </a:xfrm>
          <a:prstGeom prst="rect">
            <a:avLst/>
          </a:prstGeom>
        </p:spPr>
      </p:pic>
      <p:sp>
        <p:nvSpPr>
          <p:cNvPr id="9" name="Rectangle 8">
            <a:extLst>
              <a:ext uri="{FF2B5EF4-FFF2-40B4-BE49-F238E27FC236}">
                <a16:creationId xmlns:a16="http://schemas.microsoft.com/office/drawing/2014/main" id="{D8F39257-A4C1-48AF-831B-886136EED7D8}"/>
              </a:ext>
            </a:extLst>
          </p:cNvPr>
          <p:cNvSpPr/>
          <p:nvPr/>
        </p:nvSpPr>
        <p:spPr>
          <a:xfrm>
            <a:off x="3026771" y="2104896"/>
            <a:ext cx="801278" cy="22624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2B843B-7AC9-4108-8BD2-12291BE03F71}"/>
              </a:ext>
            </a:extLst>
          </p:cNvPr>
          <p:cNvSpPr/>
          <p:nvPr/>
        </p:nvSpPr>
        <p:spPr>
          <a:xfrm>
            <a:off x="3026771" y="4331643"/>
            <a:ext cx="725097" cy="327192"/>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CAF451-75A9-4457-89F3-652A6941B383}"/>
              </a:ext>
            </a:extLst>
          </p:cNvPr>
          <p:cNvSpPr/>
          <p:nvPr/>
        </p:nvSpPr>
        <p:spPr>
          <a:xfrm>
            <a:off x="3026771" y="3436070"/>
            <a:ext cx="2930969" cy="304799"/>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872E3A0-A215-4F53-8FE5-058EE2A0BE52}"/>
              </a:ext>
            </a:extLst>
          </p:cNvPr>
          <p:cNvPicPr/>
          <p:nvPr/>
        </p:nvPicPr>
        <p:blipFill>
          <a:blip r:embed="rId3"/>
          <a:stretch>
            <a:fillRect/>
          </a:stretch>
        </p:blipFill>
        <p:spPr>
          <a:xfrm>
            <a:off x="6248400" y="2266462"/>
            <a:ext cx="5943600" cy="2983230"/>
          </a:xfrm>
          <a:prstGeom prst="rect">
            <a:avLst/>
          </a:prstGeom>
        </p:spPr>
      </p:pic>
      <p:sp>
        <p:nvSpPr>
          <p:cNvPr id="13" name="Rectangle 12">
            <a:extLst>
              <a:ext uri="{FF2B5EF4-FFF2-40B4-BE49-F238E27FC236}">
                <a16:creationId xmlns:a16="http://schemas.microsoft.com/office/drawing/2014/main" id="{578ACB4A-D60B-43B4-9EE6-688A9988CB5B}"/>
              </a:ext>
            </a:extLst>
          </p:cNvPr>
          <p:cNvSpPr/>
          <p:nvPr/>
        </p:nvSpPr>
        <p:spPr>
          <a:xfrm>
            <a:off x="10004177" y="2272150"/>
            <a:ext cx="801278" cy="22624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1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61854" y="2227713"/>
            <a:ext cx="4974716" cy="1373903"/>
          </a:xfrm>
        </p:spPr>
        <p:txBody>
          <a:bodyPr/>
          <a:lstStyle/>
          <a:p>
            <a:r>
              <a:rPr lang="en-US"/>
              <a:t>Why DevOps culture is so important???</a:t>
            </a:r>
          </a:p>
          <a:p>
            <a:r>
              <a:rPr lang="en-US" sz="1600" i="1">
                <a:solidFill>
                  <a:srgbClr val="73457B"/>
                </a:solidFill>
              </a:rPr>
              <a:t>DevOps Is Not a Technology; It's an Evolving IT Culture!!!</a:t>
            </a:r>
            <a:endParaRPr lang="en-US" sz="1600" i="1">
              <a:solidFill>
                <a:srgbClr val="73457B"/>
              </a:solidFill>
              <a:hlinkClick r:id="rId2">
                <a:extLst>
                  <a:ext uri="{A12FA001-AC4F-418D-AE19-62706E023703}">
                    <ahyp:hlinkClr xmlns:ahyp="http://schemas.microsoft.com/office/drawing/2018/hyperlinkcolor" val="tx"/>
                  </a:ext>
                </a:extLst>
              </a:hlinkClick>
            </a:endParaRPr>
          </a:p>
          <a:p>
            <a:endParaRPr lang="en-US"/>
          </a:p>
        </p:txBody>
      </p:sp>
    </p:spTree>
    <p:extLst>
      <p:ext uri="{BB962C8B-B14F-4D97-AF65-F5344CB8AC3E}">
        <p14:creationId xmlns:p14="http://schemas.microsoft.com/office/powerpoint/2010/main" val="882840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6243" y="342983"/>
            <a:ext cx="8314441"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781356"/>
            <a:ext cx="11189616" cy="3187329"/>
          </a:xfrm>
        </p:spPr>
        <p:txBody>
          <a:bodyPr/>
          <a:lstStyle/>
          <a:p>
            <a:pPr lvl="1" indent="0">
              <a:buNone/>
            </a:pPr>
            <a:endParaRPr lang="en-US" sz="1400"/>
          </a:p>
          <a:p>
            <a:pPr marL="285750" indent="-285750">
              <a:buFont typeface="Wingdings" panose="05000000000000000000" pitchFamily="2" charset="2"/>
              <a:buChar char="Ø"/>
            </a:pPr>
            <a:r>
              <a:rPr lang="en-US" sz="1400" i="1"/>
              <a:t>Once all the files are staged, using git add . Or git add &lt;filename&gt;</a:t>
            </a:r>
          </a:p>
          <a:p>
            <a:pPr marL="285750" indent="-285750">
              <a:buFont typeface="Wingdings" panose="05000000000000000000" pitchFamily="2" charset="2"/>
              <a:buChar char="Ø"/>
            </a:pPr>
            <a:r>
              <a:rPr lang="en-US" sz="1400" i="1"/>
              <a:t>Commit all the changes</a:t>
            </a:r>
          </a:p>
          <a:p>
            <a:pPr lvl="1" indent="0">
              <a:buNone/>
            </a:pPr>
            <a:endParaRPr lang="en-US" sz="1400"/>
          </a:p>
        </p:txBody>
      </p:sp>
      <p:sp>
        <p:nvSpPr>
          <p:cNvPr id="7" name="TextBox 6">
            <a:extLst>
              <a:ext uri="{FF2B5EF4-FFF2-40B4-BE49-F238E27FC236}">
                <a16:creationId xmlns:a16="http://schemas.microsoft.com/office/drawing/2014/main" id="{C16F5A20-F801-4C37-B696-32C53BF8BA66}"/>
              </a:ext>
            </a:extLst>
          </p:cNvPr>
          <p:cNvSpPr txBox="1"/>
          <p:nvPr/>
        </p:nvSpPr>
        <p:spPr>
          <a:xfrm>
            <a:off x="7015074" y="908356"/>
            <a:ext cx="4449452" cy="800219"/>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rPr>
              <a:t>Push the changes from local repository to the branch selected. (here: Palak/editdefault.html-7287)</a:t>
            </a:r>
          </a:p>
          <a:p>
            <a:endParaRPr lang="en-US"/>
          </a:p>
        </p:txBody>
      </p:sp>
      <p:pic>
        <p:nvPicPr>
          <p:cNvPr id="14" name="Picture 13">
            <a:extLst>
              <a:ext uri="{FF2B5EF4-FFF2-40B4-BE49-F238E27FC236}">
                <a16:creationId xmlns:a16="http://schemas.microsoft.com/office/drawing/2014/main" id="{20E0C9F4-5436-4740-8301-C88D736C584E}"/>
              </a:ext>
            </a:extLst>
          </p:cNvPr>
          <p:cNvPicPr/>
          <p:nvPr/>
        </p:nvPicPr>
        <p:blipFill>
          <a:blip r:embed="rId2"/>
          <a:stretch>
            <a:fillRect/>
          </a:stretch>
        </p:blipFill>
        <p:spPr>
          <a:xfrm>
            <a:off x="226243" y="2068691"/>
            <a:ext cx="5943600" cy="3378772"/>
          </a:xfrm>
          <a:prstGeom prst="rect">
            <a:avLst/>
          </a:prstGeom>
        </p:spPr>
      </p:pic>
      <p:sp>
        <p:nvSpPr>
          <p:cNvPr id="15" name="Rectangle 14">
            <a:extLst>
              <a:ext uri="{FF2B5EF4-FFF2-40B4-BE49-F238E27FC236}">
                <a16:creationId xmlns:a16="http://schemas.microsoft.com/office/drawing/2014/main" id="{35381183-2911-404E-9A05-2F7445FFC1AD}"/>
              </a:ext>
            </a:extLst>
          </p:cNvPr>
          <p:cNvSpPr/>
          <p:nvPr/>
        </p:nvSpPr>
        <p:spPr>
          <a:xfrm>
            <a:off x="3158745" y="2104896"/>
            <a:ext cx="2572751" cy="22624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EC19AEA-E430-4264-BD95-610EB1114D53}"/>
              </a:ext>
            </a:extLst>
          </p:cNvPr>
          <p:cNvPicPr/>
          <p:nvPr/>
        </p:nvPicPr>
        <p:blipFill>
          <a:blip r:embed="rId3"/>
          <a:stretch>
            <a:fillRect/>
          </a:stretch>
        </p:blipFill>
        <p:spPr>
          <a:xfrm>
            <a:off x="6248400" y="2430938"/>
            <a:ext cx="5943600" cy="1976120"/>
          </a:xfrm>
          <a:prstGeom prst="rect">
            <a:avLst/>
          </a:prstGeom>
        </p:spPr>
      </p:pic>
      <p:sp>
        <p:nvSpPr>
          <p:cNvPr id="17" name="Rectangle 16">
            <a:extLst>
              <a:ext uri="{FF2B5EF4-FFF2-40B4-BE49-F238E27FC236}">
                <a16:creationId xmlns:a16="http://schemas.microsoft.com/office/drawing/2014/main" id="{0A8D6D1F-C725-46FE-B6BE-0459A4C3202E}"/>
              </a:ext>
            </a:extLst>
          </p:cNvPr>
          <p:cNvSpPr/>
          <p:nvPr/>
        </p:nvSpPr>
        <p:spPr>
          <a:xfrm>
            <a:off x="9834494" y="2431228"/>
            <a:ext cx="801278" cy="226243"/>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76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136791" y="124843"/>
            <a:ext cx="8314441"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781356"/>
            <a:ext cx="11189616" cy="3187329"/>
          </a:xfrm>
        </p:spPr>
        <p:txBody>
          <a:bodyPr/>
          <a:lstStyle/>
          <a:p>
            <a:pPr lvl="1" indent="0">
              <a:buNone/>
            </a:pPr>
            <a:endParaRPr lang="en-US" sz="1400"/>
          </a:p>
          <a:p>
            <a:pPr marL="285750" indent="-285750">
              <a:buFont typeface="Wingdings" panose="05000000000000000000" pitchFamily="2" charset="2"/>
              <a:buChar char="Ø"/>
            </a:pPr>
            <a:r>
              <a:rPr lang="en-US" sz="1400" i="1"/>
              <a:t>As soon as latest changes are pushed, go to Azure DevOps – Repos – Files </a:t>
            </a:r>
          </a:p>
          <a:p>
            <a:r>
              <a:rPr lang="en-US" sz="1400" i="1"/>
              <a:t>and when you refresh you can see option to “create a pull request”</a:t>
            </a:r>
          </a:p>
          <a:p>
            <a:pPr marL="285750" indent="-285750">
              <a:buFont typeface="Wingdings" panose="05000000000000000000" pitchFamily="2" charset="2"/>
              <a:buChar char="Ø"/>
            </a:pPr>
            <a:endParaRPr lang="en-US" sz="1400" i="1"/>
          </a:p>
          <a:p>
            <a:pPr lvl="1" indent="0">
              <a:buNone/>
            </a:pPr>
            <a:endParaRPr lang="en-US" sz="1400"/>
          </a:p>
        </p:txBody>
      </p:sp>
      <p:sp>
        <p:nvSpPr>
          <p:cNvPr id="7" name="TextBox 6">
            <a:extLst>
              <a:ext uri="{FF2B5EF4-FFF2-40B4-BE49-F238E27FC236}">
                <a16:creationId xmlns:a16="http://schemas.microsoft.com/office/drawing/2014/main" id="{C16F5A20-F801-4C37-B696-32C53BF8BA66}"/>
              </a:ext>
            </a:extLst>
          </p:cNvPr>
          <p:cNvSpPr txBox="1"/>
          <p:nvPr/>
        </p:nvSpPr>
        <p:spPr>
          <a:xfrm>
            <a:off x="7015074" y="908356"/>
            <a:ext cx="4449452" cy="1446550"/>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rPr>
              <a:t>Once you click on create here you can enter the </a:t>
            </a:r>
            <a:r>
              <a:rPr lang="en-US" sz="1400" i="1" err="1">
                <a:latin typeface="CeraGR-Regular ☞" charset="0"/>
              </a:rPr>
              <a:t>reviwers</a:t>
            </a:r>
            <a:endParaRPr lang="en-US" sz="1400" i="1">
              <a:latin typeface="CeraGR-Regular ☞" charset="0"/>
            </a:endParaRPr>
          </a:p>
          <a:p>
            <a:r>
              <a:rPr lang="en-US" sz="1400" b="1">
                <a:solidFill>
                  <a:srgbClr val="00B050"/>
                </a:solidFill>
              </a:rPr>
              <a:t>Best practice: At least two reviewers should review and approve the changes in a significant pull request.</a:t>
            </a:r>
          </a:p>
          <a:p>
            <a:pPr marL="285750" indent="-285750">
              <a:buFont typeface="Wingdings" panose="05000000000000000000" pitchFamily="2" charset="2"/>
              <a:buChar char="Ø"/>
            </a:pPr>
            <a:endParaRPr lang="en-US" sz="1400" i="1">
              <a:latin typeface="CeraGR-Regular ☞" charset="0"/>
            </a:endParaRPr>
          </a:p>
          <a:p>
            <a:endParaRPr lang="en-US"/>
          </a:p>
        </p:txBody>
      </p:sp>
      <p:pic>
        <p:nvPicPr>
          <p:cNvPr id="9" name="Picture 8">
            <a:extLst>
              <a:ext uri="{FF2B5EF4-FFF2-40B4-BE49-F238E27FC236}">
                <a16:creationId xmlns:a16="http://schemas.microsoft.com/office/drawing/2014/main" id="{876B836A-73BC-4060-AF8D-FD4267C91E9B}"/>
              </a:ext>
            </a:extLst>
          </p:cNvPr>
          <p:cNvPicPr/>
          <p:nvPr/>
        </p:nvPicPr>
        <p:blipFill>
          <a:blip r:embed="rId2"/>
          <a:stretch>
            <a:fillRect/>
          </a:stretch>
        </p:blipFill>
        <p:spPr>
          <a:xfrm>
            <a:off x="361361" y="2007020"/>
            <a:ext cx="5767705" cy="3733903"/>
          </a:xfrm>
          <a:prstGeom prst="rect">
            <a:avLst/>
          </a:prstGeom>
        </p:spPr>
      </p:pic>
      <p:sp>
        <p:nvSpPr>
          <p:cNvPr id="10" name="Rectangle 9">
            <a:extLst>
              <a:ext uri="{FF2B5EF4-FFF2-40B4-BE49-F238E27FC236}">
                <a16:creationId xmlns:a16="http://schemas.microsoft.com/office/drawing/2014/main" id="{21821A06-3816-4090-9351-B10D3265D58F}"/>
              </a:ext>
            </a:extLst>
          </p:cNvPr>
          <p:cNvSpPr/>
          <p:nvPr/>
        </p:nvSpPr>
        <p:spPr>
          <a:xfrm>
            <a:off x="1725871" y="2556494"/>
            <a:ext cx="2827275" cy="318681"/>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601D17F-C42E-40C1-82D2-7C5624633BEB}"/>
              </a:ext>
            </a:extLst>
          </p:cNvPr>
          <p:cNvPicPr/>
          <p:nvPr/>
        </p:nvPicPr>
        <p:blipFill>
          <a:blip r:embed="rId3"/>
          <a:stretch>
            <a:fillRect/>
          </a:stretch>
        </p:blipFill>
        <p:spPr>
          <a:xfrm>
            <a:off x="6854740" y="2195226"/>
            <a:ext cx="4770120" cy="4023995"/>
          </a:xfrm>
          <a:prstGeom prst="rect">
            <a:avLst/>
          </a:prstGeom>
        </p:spPr>
      </p:pic>
    </p:spTree>
    <p:extLst>
      <p:ext uri="{BB962C8B-B14F-4D97-AF65-F5344CB8AC3E}">
        <p14:creationId xmlns:p14="http://schemas.microsoft.com/office/powerpoint/2010/main" val="412767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226243" y="342983"/>
            <a:ext cx="8314441" cy="752475"/>
          </a:xfrm>
        </p:spPr>
        <p:txBody>
          <a:bodyPr/>
          <a:lstStyle/>
          <a:p>
            <a:r>
              <a:rPr lang="en-US"/>
              <a:t>Git best practices step by step example cont’d</a:t>
            </a:r>
          </a:p>
        </p:txBody>
      </p:sp>
      <p:sp>
        <p:nvSpPr>
          <p:cNvPr id="3" name="Text Placeholder 2">
            <a:extLst>
              <a:ext uri="{FF2B5EF4-FFF2-40B4-BE49-F238E27FC236}">
                <a16:creationId xmlns:a16="http://schemas.microsoft.com/office/drawing/2014/main" id="{FB8833F0-5CB6-42C9-8A07-E09BD0685541}"/>
              </a:ext>
            </a:extLst>
          </p:cNvPr>
          <p:cNvSpPr>
            <a:spLocks noGrp="1"/>
          </p:cNvSpPr>
          <p:nvPr>
            <p:ph type="body" sz="quarter" idx="12"/>
          </p:nvPr>
        </p:nvSpPr>
        <p:spPr>
          <a:xfrm>
            <a:off x="641023" y="781356"/>
            <a:ext cx="11189616" cy="3187329"/>
          </a:xfrm>
        </p:spPr>
        <p:txBody>
          <a:bodyPr/>
          <a:lstStyle/>
          <a:p>
            <a:pPr lvl="1" indent="0">
              <a:buNone/>
            </a:pPr>
            <a:endParaRPr lang="en-US" sz="1400"/>
          </a:p>
          <a:p>
            <a:pPr marL="285750" indent="-285750">
              <a:buFont typeface="Wingdings" panose="05000000000000000000" pitchFamily="2" charset="2"/>
              <a:buChar char="Ø"/>
            </a:pPr>
            <a:r>
              <a:rPr lang="en-US" sz="1400" i="1"/>
              <a:t>Once clicked on complete, it will show 2 options – you can either </a:t>
            </a:r>
          </a:p>
          <a:p>
            <a:pPr marL="1028700" lvl="1" indent="-342900">
              <a:buFont typeface="+mj-lt"/>
              <a:buAutoNum type="arabicPeriod"/>
            </a:pPr>
            <a:r>
              <a:rPr lang="en-US" sz="1400" i="1"/>
              <a:t>delete the branch </a:t>
            </a:r>
          </a:p>
          <a:p>
            <a:pPr marL="1028700" lvl="1" indent="-342900">
              <a:buFont typeface="+mj-lt"/>
              <a:buAutoNum type="arabicPeriod"/>
            </a:pPr>
            <a:r>
              <a:rPr lang="en-US" sz="1400" i="1"/>
              <a:t>mark the associated work item as complete </a:t>
            </a:r>
          </a:p>
          <a:p>
            <a:pPr marL="285750" indent="-285750">
              <a:buFont typeface="Wingdings" panose="05000000000000000000" pitchFamily="2" charset="2"/>
              <a:buChar char="Ø"/>
            </a:pPr>
            <a:endParaRPr lang="en-US" sz="1400" i="1"/>
          </a:p>
          <a:p>
            <a:pPr lvl="1" indent="0">
              <a:buNone/>
            </a:pPr>
            <a:endParaRPr lang="en-US" sz="1400"/>
          </a:p>
        </p:txBody>
      </p:sp>
      <p:sp>
        <p:nvSpPr>
          <p:cNvPr id="7" name="TextBox 6">
            <a:extLst>
              <a:ext uri="{FF2B5EF4-FFF2-40B4-BE49-F238E27FC236}">
                <a16:creationId xmlns:a16="http://schemas.microsoft.com/office/drawing/2014/main" id="{C16F5A20-F801-4C37-B696-32C53BF8BA66}"/>
              </a:ext>
            </a:extLst>
          </p:cNvPr>
          <p:cNvSpPr txBox="1"/>
          <p:nvPr/>
        </p:nvSpPr>
        <p:spPr>
          <a:xfrm>
            <a:off x="7015074" y="1233412"/>
            <a:ext cx="4449452" cy="1446550"/>
          </a:xfrm>
          <a:prstGeom prst="rect">
            <a:avLst/>
          </a:prstGeom>
          <a:noFill/>
        </p:spPr>
        <p:txBody>
          <a:bodyPr wrap="square" rtlCol="0">
            <a:spAutoFit/>
          </a:bodyPr>
          <a:lstStyle/>
          <a:p>
            <a:pPr marL="285750" indent="-285750">
              <a:buFont typeface="Wingdings" panose="05000000000000000000" pitchFamily="2" charset="2"/>
              <a:buChar char="Ø"/>
            </a:pPr>
            <a:r>
              <a:rPr lang="en-US" sz="1400" i="1">
                <a:latin typeface="CeraGR-Regular ☞" charset="0"/>
              </a:rPr>
              <a:t>Once completed it shows the screen as below</a:t>
            </a:r>
          </a:p>
          <a:p>
            <a:endParaRPr lang="en-US" sz="1400" i="1">
              <a:latin typeface="CeraGR-Regular ☞" charset="0"/>
            </a:endParaRPr>
          </a:p>
          <a:p>
            <a:pPr marL="285750" indent="-285750">
              <a:buFont typeface="Wingdings" panose="05000000000000000000" pitchFamily="2" charset="2"/>
              <a:buChar char="Ø"/>
            </a:pPr>
            <a:r>
              <a:rPr lang="en-US" sz="1400" i="1">
                <a:latin typeface="CeraGR-Regular ☞" charset="0"/>
              </a:rPr>
              <a:t>It will also show you if any conflicts in this same screen and you can fix them right here.</a:t>
            </a:r>
          </a:p>
          <a:p>
            <a:pPr marL="285750" indent="-285750">
              <a:buFont typeface="Wingdings" panose="05000000000000000000" pitchFamily="2" charset="2"/>
              <a:buChar char="Ø"/>
            </a:pPr>
            <a:endParaRPr lang="en-US" sz="1400" i="1">
              <a:latin typeface="CeraGR-Regular ☞" charset="0"/>
            </a:endParaRPr>
          </a:p>
          <a:p>
            <a:endParaRPr lang="en-US"/>
          </a:p>
        </p:txBody>
      </p:sp>
      <p:pic>
        <p:nvPicPr>
          <p:cNvPr id="8" name="Picture 7">
            <a:extLst>
              <a:ext uri="{FF2B5EF4-FFF2-40B4-BE49-F238E27FC236}">
                <a16:creationId xmlns:a16="http://schemas.microsoft.com/office/drawing/2014/main" id="{F08D4189-F2CE-4D1A-B354-8C73F3D440CE}"/>
              </a:ext>
            </a:extLst>
          </p:cNvPr>
          <p:cNvPicPr/>
          <p:nvPr/>
        </p:nvPicPr>
        <p:blipFill>
          <a:blip r:embed="rId2"/>
          <a:stretch>
            <a:fillRect/>
          </a:stretch>
        </p:blipFill>
        <p:spPr>
          <a:xfrm>
            <a:off x="1197204" y="1956687"/>
            <a:ext cx="4382678" cy="4202995"/>
          </a:xfrm>
          <a:prstGeom prst="rect">
            <a:avLst/>
          </a:prstGeom>
        </p:spPr>
      </p:pic>
      <p:pic>
        <p:nvPicPr>
          <p:cNvPr id="11" name="Picture 10">
            <a:extLst>
              <a:ext uri="{FF2B5EF4-FFF2-40B4-BE49-F238E27FC236}">
                <a16:creationId xmlns:a16="http://schemas.microsoft.com/office/drawing/2014/main" id="{A45C10CC-0A46-4D07-87B7-AC12B0DFFDCB}"/>
              </a:ext>
            </a:extLst>
          </p:cNvPr>
          <p:cNvPicPr/>
          <p:nvPr/>
        </p:nvPicPr>
        <p:blipFill>
          <a:blip r:embed="rId3"/>
          <a:stretch>
            <a:fillRect/>
          </a:stretch>
        </p:blipFill>
        <p:spPr>
          <a:xfrm>
            <a:off x="5887039" y="2652929"/>
            <a:ext cx="5943600" cy="2810510"/>
          </a:xfrm>
          <a:prstGeom prst="rect">
            <a:avLst/>
          </a:prstGeom>
        </p:spPr>
      </p:pic>
    </p:spTree>
    <p:extLst>
      <p:ext uri="{BB962C8B-B14F-4D97-AF65-F5344CB8AC3E}">
        <p14:creationId xmlns:p14="http://schemas.microsoft.com/office/powerpoint/2010/main" val="1704905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02A33-281E-433B-B5A1-EF41A1A90F53}"/>
              </a:ext>
            </a:extLst>
          </p:cNvPr>
          <p:cNvSpPr>
            <a:spLocks noGrp="1"/>
          </p:cNvSpPr>
          <p:nvPr>
            <p:ph type="body" sz="quarter" idx="11"/>
          </p:nvPr>
        </p:nvSpPr>
        <p:spPr>
          <a:xfrm>
            <a:off x="641023" y="492336"/>
            <a:ext cx="4657209" cy="752475"/>
          </a:xfrm>
        </p:spPr>
        <p:txBody>
          <a:bodyPr/>
          <a:lstStyle/>
          <a:p>
            <a:r>
              <a:rPr lang="en-US"/>
              <a:t>Feature Branching</a:t>
            </a:r>
          </a:p>
        </p:txBody>
      </p:sp>
      <p:sp>
        <p:nvSpPr>
          <p:cNvPr id="5" name="Text Placeholder 4">
            <a:extLst>
              <a:ext uri="{FF2B5EF4-FFF2-40B4-BE49-F238E27FC236}">
                <a16:creationId xmlns:a16="http://schemas.microsoft.com/office/drawing/2014/main" id="{30AC694F-FB2B-4538-9259-EDA8B2436C58}"/>
              </a:ext>
            </a:extLst>
          </p:cNvPr>
          <p:cNvSpPr>
            <a:spLocks noGrp="1"/>
          </p:cNvSpPr>
          <p:nvPr>
            <p:ph type="body" sz="quarter" idx="12"/>
          </p:nvPr>
        </p:nvSpPr>
        <p:spPr>
          <a:xfrm>
            <a:off x="722353" y="1130147"/>
            <a:ext cx="10250446" cy="3885887"/>
          </a:xfrm>
        </p:spPr>
        <p:txBody>
          <a:bodyPr/>
          <a:lstStyle/>
          <a:p>
            <a:pPr marL="342900" indent="-342900">
              <a:buFont typeface="Wingdings" panose="05000000000000000000" pitchFamily="2" charset="2"/>
              <a:buChar char="Ø"/>
            </a:pPr>
            <a:r>
              <a:rPr lang="en-US" sz="1600"/>
              <a:t>The advantage of feature branching is that each developer can work on their own feature and be isolated from changes going on elsewhere. They can pull in changes from the main branch at their own pace, ensuring they don't break the flow of their feature. </a:t>
            </a:r>
          </a:p>
          <a:p>
            <a:endParaRPr lang="en-US" sz="1600"/>
          </a:p>
          <a:p>
            <a:endParaRPr lang="en-US" sz="1600"/>
          </a:p>
          <a:p>
            <a:endParaRPr lang="en-US" sz="1600"/>
          </a:p>
          <a:p>
            <a:endParaRPr lang="en-US" sz="1600"/>
          </a:p>
          <a:p>
            <a:endParaRPr lang="en-US" sz="1600"/>
          </a:p>
          <a:p>
            <a:endParaRPr lang="en-US" sz="1600"/>
          </a:p>
          <a:p>
            <a:endParaRPr lang="en-US" sz="1600"/>
          </a:p>
          <a:p>
            <a:endParaRPr lang="en-US" sz="1600"/>
          </a:p>
          <a:p>
            <a:endParaRPr lang="en-US" sz="1600"/>
          </a:p>
          <a:p>
            <a:pPr marL="285750" indent="-285750">
              <a:buFont typeface="Wingdings" panose="05000000000000000000" pitchFamily="2" charset="2"/>
              <a:buChar char="Ø"/>
            </a:pPr>
            <a:r>
              <a:rPr lang="en-US" sz="1600"/>
              <a:t>There are options to resolve the conflicts whether you want to keep the incoming change, replace one with another or keep both the changes in feature release branches.</a:t>
            </a:r>
          </a:p>
          <a:p>
            <a:endParaRPr lang="en-US" sz="1600"/>
          </a:p>
        </p:txBody>
      </p:sp>
      <p:cxnSp>
        <p:nvCxnSpPr>
          <p:cNvPr id="7" name="Straight Connector 6">
            <a:extLst>
              <a:ext uri="{FF2B5EF4-FFF2-40B4-BE49-F238E27FC236}">
                <a16:creationId xmlns:a16="http://schemas.microsoft.com/office/drawing/2014/main" id="{96332F42-6A2B-49F1-B010-3B326A30A8BC}"/>
              </a:ext>
            </a:extLst>
          </p:cNvPr>
          <p:cNvCxnSpPr/>
          <p:nvPr/>
        </p:nvCxnSpPr>
        <p:spPr>
          <a:xfrm>
            <a:off x="2001440" y="3638746"/>
            <a:ext cx="90308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A3D237-A901-49B1-BD3D-980B3EE32369}"/>
              </a:ext>
            </a:extLst>
          </p:cNvPr>
          <p:cNvCxnSpPr/>
          <p:nvPr/>
        </p:nvCxnSpPr>
        <p:spPr>
          <a:xfrm>
            <a:off x="2047188" y="4498156"/>
            <a:ext cx="903087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79723D-4AC3-4F08-AC69-A1228ACF0411}"/>
              </a:ext>
            </a:extLst>
          </p:cNvPr>
          <p:cNvSpPr txBox="1"/>
          <p:nvPr/>
        </p:nvSpPr>
        <p:spPr>
          <a:xfrm>
            <a:off x="506790" y="3443601"/>
            <a:ext cx="1896173" cy="369332"/>
          </a:xfrm>
          <a:prstGeom prst="rect">
            <a:avLst/>
          </a:prstGeom>
          <a:noFill/>
        </p:spPr>
        <p:txBody>
          <a:bodyPr wrap="square" rtlCol="0">
            <a:spAutoFit/>
          </a:bodyPr>
          <a:lstStyle/>
          <a:p>
            <a:r>
              <a:rPr lang="en-US"/>
              <a:t>Staged branch</a:t>
            </a:r>
          </a:p>
        </p:txBody>
      </p:sp>
      <p:sp>
        <p:nvSpPr>
          <p:cNvPr id="10" name="TextBox 9">
            <a:extLst>
              <a:ext uri="{FF2B5EF4-FFF2-40B4-BE49-F238E27FC236}">
                <a16:creationId xmlns:a16="http://schemas.microsoft.com/office/drawing/2014/main" id="{12AA9AC6-C3A4-4C46-929E-66BD68691434}"/>
              </a:ext>
            </a:extLst>
          </p:cNvPr>
          <p:cNvSpPr txBox="1"/>
          <p:nvPr/>
        </p:nvSpPr>
        <p:spPr>
          <a:xfrm>
            <a:off x="480768" y="4313490"/>
            <a:ext cx="1414944" cy="369332"/>
          </a:xfrm>
          <a:prstGeom prst="rect">
            <a:avLst/>
          </a:prstGeom>
          <a:noFill/>
        </p:spPr>
        <p:txBody>
          <a:bodyPr wrap="square" rtlCol="0">
            <a:spAutoFit/>
          </a:bodyPr>
          <a:lstStyle/>
          <a:p>
            <a:r>
              <a:rPr lang="en-US"/>
              <a:t>Main branch</a:t>
            </a:r>
          </a:p>
        </p:txBody>
      </p:sp>
      <p:cxnSp>
        <p:nvCxnSpPr>
          <p:cNvPr id="12" name="Straight Arrow Connector 11">
            <a:extLst>
              <a:ext uri="{FF2B5EF4-FFF2-40B4-BE49-F238E27FC236}">
                <a16:creationId xmlns:a16="http://schemas.microsoft.com/office/drawing/2014/main" id="{61B732F0-E70F-418F-9E9F-599A0489098A}"/>
              </a:ext>
            </a:extLst>
          </p:cNvPr>
          <p:cNvCxnSpPr/>
          <p:nvPr/>
        </p:nvCxnSpPr>
        <p:spPr>
          <a:xfrm flipV="1">
            <a:off x="2554664" y="3638746"/>
            <a:ext cx="0" cy="8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65BFA4-9B0F-406A-AF5A-CFE99FF458E2}"/>
              </a:ext>
            </a:extLst>
          </p:cNvPr>
          <p:cNvCxnSpPr>
            <a:cxnSpLocks/>
          </p:cNvCxnSpPr>
          <p:nvPr/>
        </p:nvCxnSpPr>
        <p:spPr>
          <a:xfrm flipV="1">
            <a:off x="2796250" y="2780908"/>
            <a:ext cx="427717" cy="857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3873FA-7216-42A0-BA1E-76E5653591A3}"/>
              </a:ext>
            </a:extLst>
          </p:cNvPr>
          <p:cNvCxnSpPr>
            <a:cxnSpLocks/>
          </p:cNvCxnSpPr>
          <p:nvPr/>
        </p:nvCxnSpPr>
        <p:spPr>
          <a:xfrm>
            <a:off x="3223967" y="2794498"/>
            <a:ext cx="11217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1C27F4-70B3-4295-84F0-1BE81C15A806}"/>
              </a:ext>
            </a:extLst>
          </p:cNvPr>
          <p:cNvSpPr/>
          <p:nvPr/>
        </p:nvSpPr>
        <p:spPr>
          <a:xfrm>
            <a:off x="3403076" y="2087488"/>
            <a:ext cx="527901" cy="546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33C1241-7526-4D12-A05B-86C175EB74B6}"/>
              </a:ext>
            </a:extLst>
          </p:cNvPr>
          <p:cNvSpPr txBox="1"/>
          <p:nvPr/>
        </p:nvSpPr>
        <p:spPr>
          <a:xfrm>
            <a:off x="3487918" y="2173617"/>
            <a:ext cx="524389" cy="369332"/>
          </a:xfrm>
          <a:prstGeom prst="rect">
            <a:avLst/>
          </a:prstGeom>
          <a:noFill/>
        </p:spPr>
        <p:txBody>
          <a:bodyPr wrap="square" rtlCol="0">
            <a:spAutoFit/>
          </a:bodyPr>
          <a:lstStyle/>
          <a:p>
            <a:r>
              <a:rPr lang="en-US"/>
              <a:t>F1</a:t>
            </a:r>
          </a:p>
        </p:txBody>
      </p:sp>
      <p:cxnSp>
        <p:nvCxnSpPr>
          <p:cNvPr id="22" name="Straight Arrow Connector 21">
            <a:extLst>
              <a:ext uri="{FF2B5EF4-FFF2-40B4-BE49-F238E27FC236}">
                <a16:creationId xmlns:a16="http://schemas.microsoft.com/office/drawing/2014/main" id="{35ECFDDF-E1F8-4B1C-8496-86BF8234860B}"/>
              </a:ext>
            </a:extLst>
          </p:cNvPr>
          <p:cNvCxnSpPr>
            <a:cxnSpLocks/>
          </p:cNvCxnSpPr>
          <p:nvPr/>
        </p:nvCxnSpPr>
        <p:spPr>
          <a:xfrm>
            <a:off x="4345757" y="2808089"/>
            <a:ext cx="405352" cy="844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7E73CE-8008-4BE8-81EE-F64D739490D6}"/>
              </a:ext>
            </a:extLst>
          </p:cNvPr>
          <p:cNvCxnSpPr>
            <a:cxnSpLocks/>
          </p:cNvCxnSpPr>
          <p:nvPr/>
        </p:nvCxnSpPr>
        <p:spPr>
          <a:xfrm flipV="1">
            <a:off x="3809631" y="2292247"/>
            <a:ext cx="1183063" cy="136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1026D8-47CB-41F0-B2A7-9CC7B29E45BA}"/>
              </a:ext>
            </a:extLst>
          </p:cNvPr>
          <p:cNvSpPr txBox="1"/>
          <p:nvPr/>
        </p:nvSpPr>
        <p:spPr>
          <a:xfrm>
            <a:off x="4247876" y="3665927"/>
            <a:ext cx="1257955" cy="307777"/>
          </a:xfrm>
          <a:prstGeom prst="rect">
            <a:avLst/>
          </a:prstGeom>
          <a:noFill/>
        </p:spPr>
        <p:txBody>
          <a:bodyPr wrap="square" rtlCol="0">
            <a:spAutoFit/>
          </a:bodyPr>
          <a:lstStyle/>
          <a:p>
            <a:r>
              <a:rPr lang="en-US" sz="1400"/>
              <a:t>F1 Merge back</a:t>
            </a:r>
          </a:p>
        </p:txBody>
      </p:sp>
      <p:sp>
        <p:nvSpPr>
          <p:cNvPr id="33" name="TextBox 32">
            <a:extLst>
              <a:ext uri="{FF2B5EF4-FFF2-40B4-BE49-F238E27FC236}">
                <a16:creationId xmlns:a16="http://schemas.microsoft.com/office/drawing/2014/main" id="{535DE348-A423-4D61-9BFC-42D5843A64E3}"/>
              </a:ext>
            </a:extLst>
          </p:cNvPr>
          <p:cNvSpPr txBox="1"/>
          <p:nvPr/>
        </p:nvSpPr>
        <p:spPr>
          <a:xfrm>
            <a:off x="4876854" y="2485193"/>
            <a:ext cx="1503560" cy="523220"/>
          </a:xfrm>
          <a:prstGeom prst="rect">
            <a:avLst/>
          </a:prstGeom>
          <a:noFill/>
        </p:spPr>
        <p:txBody>
          <a:bodyPr wrap="square" rtlCol="0">
            <a:spAutoFit/>
          </a:bodyPr>
          <a:lstStyle/>
          <a:p>
            <a:r>
              <a:rPr lang="en-US" sz="1400"/>
              <a:t>Pulled before F1 Merged back</a:t>
            </a:r>
          </a:p>
        </p:txBody>
      </p:sp>
      <p:cxnSp>
        <p:nvCxnSpPr>
          <p:cNvPr id="36" name="Straight Arrow Connector 35">
            <a:extLst>
              <a:ext uri="{FF2B5EF4-FFF2-40B4-BE49-F238E27FC236}">
                <a16:creationId xmlns:a16="http://schemas.microsoft.com/office/drawing/2014/main" id="{76434882-130A-4C1A-8D22-FBE7A9AD4DA5}"/>
              </a:ext>
            </a:extLst>
          </p:cNvPr>
          <p:cNvCxnSpPr>
            <a:cxnSpLocks/>
          </p:cNvCxnSpPr>
          <p:nvPr/>
        </p:nvCxnSpPr>
        <p:spPr>
          <a:xfrm>
            <a:off x="4974210" y="2292247"/>
            <a:ext cx="2198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670854C-6461-4FD0-A39C-0959BF0EA903}"/>
              </a:ext>
            </a:extLst>
          </p:cNvPr>
          <p:cNvCxnSpPr>
            <a:cxnSpLocks/>
          </p:cNvCxnSpPr>
          <p:nvPr/>
        </p:nvCxnSpPr>
        <p:spPr>
          <a:xfrm>
            <a:off x="7133133" y="2291927"/>
            <a:ext cx="801827" cy="136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9DC2A4B-6D36-4492-9756-186235FF4CF1}"/>
              </a:ext>
            </a:extLst>
          </p:cNvPr>
          <p:cNvSpPr/>
          <p:nvPr/>
        </p:nvSpPr>
        <p:spPr>
          <a:xfrm>
            <a:off x="5855214" y="1687661"/>
            <a:ext cx="527901" cy="546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AC24EAA-39C8-4B4E-9E4A-03D6CC26AF3A}"/>
              </a:ext>
            </a:extLst>
          </p:cNvPr>
          <p:cNvSpPr txBox="1"/>
          <p:nvPr/>
        </p:nvSpPr>
        <p:spPr>
          <a:xfrm>
            <a:off x="5905948" y="1776891"/>
            <a:ext cx="459885" cy="369332"/>
          </a:xfrm>
          <a:prstGeom prst="rect">
            <a:avLst/>
          </a:prstGeom>
          <a:noFill/>
        </p:spPr>
        <p:txBody>
          <a:bodyPr wrap="square" rtlCol="0">
            <a:spAutoFit/>
          </a:bodyPr>
          <a:lstStyle/>
          <a:p>
            <a:r>
              <a:rPr lang="en-US"/>
              <a:t>F2</a:t>
            </a:r>
          </a:p>
        </p:txBody>
      </p:sp>
      <p:sp>
        <p:nvSpPr>
          <p:cNvPr id="42" name="TextBox 41">
            <a:extLst>
              <a:ext uri="{FF2B5EF4-FFF2-40B4-BE49-F238E27FC236}">
                <a16:creationId xmlns:a16="http://schemas.microsoft.com/office/drawing/2014/main" id="{B873EB64-E71B-4C30-8836-7245E9ADE01B}"/>
              </a:ext>
            </a:extLst>
          </p:cNvPr>
          <p:cNvSpPr txBox="1"/>
          <p:nvPr/>
        </p:nvSpPr>
        <p:spPr>
          <a:xfrm>
            <a:off x="7643750" y="3607195"/>
            <a:ext cx="2423915" cy="523220"/>
          </a:xfrm>
          <a:prstGeom prst="rect">
            <a:avLst/>
          </a:prstGeom>
          <a:noFill/>
        </p:spPr>
        <p:txBody>
          <a:bodyPr wrap="square" rtlCol="0">
            <a:spAutoFit/>
          </a:bodyPr>
          <a:lstStyle/>
          <a:p>
            <a:r>
              <a:rPr lang="en-US" sz="1400"/>
              <a:t>Resolve conflicts and </a:t>
            </a:r>
          </a:p>
          <a:p>
            <a:r>
              <a:rPr lang="en-US" sz="1400"/>
              <a:t>F2 Merge back</a:t>
            </a:r>
          </a:p>
        </p:txBody>
      </p:sp>
      <p:cxnSp>
        <p:nvCxnSpPr>
          <p:cNvPr id="44" name="Straight Arrow Connector 43">
            <a:extLst>
              <a:ext uri="{FF2B5EF4-FFF2-40B4-BE49-F238E27FC236}">
                <a16:creationId xmlns:a16="http://schemas.microsoft.com/office/drawing/2014/main" id="{A7FE8850-E7CF-475C-8496-8F24352B3EB8}"/>
              </a:ext>
            </a:extLst>
          </p:cNvPr>
          <p:cNvCxnSpPr>
            <a:cxnSpLocks/>
          </p:cNvCxnSpPr>
          <p:nvPr/>
        </p:nvCxnSpPr>
        <p:spPr>
          <a:xfrm flipV="1">
            <a:off x="7287967" y="2292247"/>
            <a:ext cx="758753" cy="248869"/>
          </a:xfrm>
          <a:prstGeom prst="straightConnector1">
            <a:avLst/>
          </a:prstGeom>
          <a:ln w="38100">
            <a:solidFill>
              <a:srgbClr val="D10B8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63AE98A-85C6-48A1-8363-3055C9EDC335}"/>
              </a:ext>
            </a:extLst>
          </p:cNvPr>
          <p:cNvSpPr txBox="1"/>
          <p:nvPr/>
        </p:nvSpPr>
        <p:spPr>
          <a:xfrm>
            <a:off x="8052093" y="2078835"/>
            <a:ext cx="1093075" cy="369332"/>
          </a:xfrm>
          <a:prstGeom prst="rect">
            <a:avLst/>
          </a:prstGeom>
          <a:solidFill>
            <a:srgbClr val="00B0F0"/>
          </a:solidFill>
          <a:ln>
            <a:noFill/>
          </a:ln>
        </p:spPr>
        <p:txBody>
          <a:bodyPr wrap="square" rtlCol="0">
            <a:spAutoFit/>
          </a:bodyPr>
          <a:lstStyle/>
          <a:p>
            <a:r>
              <a:rPr lang="en-US"/>
              <a:t>conflicts</a:t>
            </a:r>
          </a:p>
        </p:txBody>
      </p:sp>
      <p:sp>
        <p:nvSpPr>
          <p:cNvPr id="47" name="TextBox 46">
            <a:extLst>
              <a:ext uri="{FF2B5EF4-FFF2-40B4-BE49-F238E27FC236}">
                <a16:creationId xmlns:a16="http://schemas.microsoft.com/office/drawing/2014/main" id="{71F105A3-4436-40A3-819B-487DC68AEB7C}"/>
              </a:ext>
            </a:extLst>
          </p:cNvPr>
          <p:cNvSpPr txBox="1"/>
          <p:nvPr/>
        </p:nvSpPr>
        <p:spPr>
          <a:xfrm>
            <a:off x="745184" y="2196313"/>
            <a:ext cx="2089108" cy="646331"/>
          </a:xfrm>
          <a:prstGeom prst="rect">
            <a:avLst/>
          </a:prstGeom>
          <a:noFill/>
        </p:spPr>
        <p:txBody>
          <a:bodyPr wrap="square" rtlCol="0">
            <a:spAutoFit/>
          </a:bodyPr>
          <a:lstStyle/>
          <a:p>
            <a:r>
              <a:rPr lang="en-US">
                <a:solidFill>
                  <a:srgbClr val="00B050"/>
                </a:solidFill>
              </a:rPr>
              <a:t>Dev or Integration environment</a:t>
            </a:r>
          </a:p>
        </p:txBody>
      </p:sp>
      <p:cxnSp>
        <p:nvCxnSpPr>
          <p:cNvPr id="49" name="Connector: Elbow 48">
            <a:extLst>
              <a:ext uri="{FF2B5EF4-FFF2-40B4-BE49-F238E27FC236}">
                <a16:creationId xmlns:a16="http://schemas.microsoft.com/office/drawing/2014/main" id="{029805D8-A12C-4A35-A66F-68C8D4E12A74}"/>
              </a:ext>
            </a:extLst>
          </p:cNvPr>
          <p:cNvCxnSpPr>
            <a:cxnSpLocks/>
            <a:stCxn id="46" idx="3"/>
          </p:cNvCxnSpPr>
          <p:nvPr/>
        </p:nvCxnSpPr>
        <p:spPr>
          <a:xfrm>
            <a:off x="9145168" y="2263501"/>
            <a:ext cx="326618" cy="2752533"/>
          </a:xfrm>
          <a:prstGeom prst="bentConnector2">
            <a:avLst/>
          </a:prstGeom>
          <a:ln w="19050">
            <a:prstDash val="dash"/>
          </a:ln>
        </p:spPr>
        <p:style>
          <a:lnRef idx="1">
            <a:schemeClr val="accent4"/>
          </a:lnRef>
          <a:fillRef idx="0">
            <a:schemeClr val="accent4"/>
          </a:fillRef>
          <a:effectRef idx="0">
            <a:schemeClr val="accent4"/>
          </a:effectRef>
          <a:fontRef idx="minor">
            <a:schemeClr val="tx1"/>
          </a:fontRef>
        </p:style>
      </p:cxnSp>
      <p:sp>
        <p:nvSpPr>
          <p:cNvPr id="50" name="TextBox 49">
            <a:extLst>
              <a:ext uri="{FF2B5EF4-FFF2-40B4-BE49-F238E27FC236}">
                <a16:creationId xmlns:a16="http://schemas.microsoft.com/office/drawing/2014/main" id="{F34410A6-4FDF-4183-BBA0-C8CDDFBA9D77}"/>
              </a:ext>
            </a:extLst>
          </p:cNvPr>
          <p:cNvSpPr txBox="1"/>
          <p:nvPr/>
        </p:nvSpPr>
        <p:spPr>
          <a:xfrm>
            <a:off x="83794" y="3936157"/>
            <a:ext cx="2680723" cy="307777"/>
          </a:xfrm>
          <a:prstGeom prst="rect">
            <a:avLst/>
          </a:prstGeom>
          <a:noFill/>
        </p:spPr>
        <p:txBody>
          <a:bodyPr wrap="square" rtlCol="0">
            <a:spAutoFit/>
          </a:bodyPr>
          <a:lstStyle/>
          <a:p>
            <a:r>
              <a:rPr lang="en-US" sz="1400"/>
              <a:t>Pull latest code to active branch</a:t>
            </a:r>
          </a:p>
        </p:txBody>
      </p:sp>
      <p:sp>
        <p:nvSpPr>
          <p:cNvPr id="51" name="TextBox 50">
            <a:extLst>
              <a:ext uri="{FF2B5EF4-FFF2-40B4-BE49-F238E27FC236}">
                <a16:creationId xmlns:a16="http://schemas.microsoft.com/office/drawing/2014/main" id="{1126BF32-CC76-47DD-86E4-77F6CE6B44FD}"/>
              </a:ext>
            </a:extLst>
          </p:cNvPr>
          <p:cNvSpPr txBox="1"/>
          <p:nvPr/>
        </p:nvSpPr>
        <p:spPr>
          <a:xfrm>
            <a:off x="4038386" y="1692393"/>
            <a:ext cx="1892217" cy="307777"/>
          </a:xfrm>
          <a:prstGeom prst="rect">
            <a:avLst/>
          </a:prstGeom>
          <a:noFill/>
        </p:spPr>
        <p:txBody>
          <a:bodyPr wrap="square" rtlCol="0">
            <a:spAutoFit/>
          </a:bodyPr>
          <a:lstStyle/>
          <a:p>
            <a:r>
              <a:rPr lang="en-US" sz="1400"/>
              <a:t>Feature branches</a:t>
            </a:r>
          </a:p>
        </p:txBody>
      </p:sp>
      <p:cxnSp>
        <p:nvCxnSpPr>
          <p:cNvPr id="52" name="Straight Arrow Connector 51">
            <a:extLst>
              <a:ext uri="{FF2B5EF4-FFF2-40B4-BE49-F238E27FC236}">
                <a16:creationId xmlns:a16="http://schemas.microsoft.com/office/drawing/2014/main" id="{121CC7EA-40E5-48D3-83B6-6C5E56BF8139}"/>
              </a:ext>
            </a:extLst>
          </p:cNvPr>
          <p:cNvCxnSpPr>
            <a:cxnSpLocks/>
          </p:cNvCxnSpPr>
          <p:nvPr/>
        </p:nvCxnSpPr>
        <p:spPr>
          <a:xfrm flipH="1">
            <a:off x="3907159" y="1917803"/>
            <a:ext cx="235920" cy="32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FA88AD-B3B2-4886-BA50-D09715567C84}"/>
              </a:ext>
            </a:extLst>
          </p:cNvPr>
          <p:cNvCxnSpPr>
            <a:cxnSpLocks/>
          </p:cNvCxnSpPr>
          <p:nvPr/>
        </p:nvCxnSpPr>
        <p:spPr>
          <a:xfrm>
            <a:off x="5383463" y="1934475"/>
            <a:ext cx="491185" cy="109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4365469-244F-44AA-BA08-390C3D2F0806}"/>
              </a:ext>
            </a:extLst>
          </p:cNvPr>
          <p:cNvCxnSpPr>
            <a:cxnSpLocks/>
          </p:cNvCxnSpPr>
          <p:nvPr/>
        </p:nvCxnSpPr>
        <p:spPr>
          <a:xfrm>
            <a:off x="9769725" y="3632499"/>
            <a:ext cx="0" cy="886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676754F-F78E-472A-A1AC-C0D86204DA89}"/>
              </a:ext>
            </a:extLst>
          </p:cNvPr>
          <p:cNvSpPr txBox="1"/>
          <p:nvPr/>
        </p:nvSpPr>
        <p:spPr>
          <a:xfrm>
            <a:off x="9877686" y="3724714"/>
            <a:ext cx="1591961" cy="523220"/>
          </a:xfrm>
          <a:prstGeom prst="rect">
            <a:avLst/>
          </a:prstGeom>
          <a:noFill/>
        </p:spPr>
        <p:txBody>
          <a:bodyPr wrap="square" rtlCol="0">
            <a:spAutoFit/>
          </a:bodyPr>
          <a:lstStyle/>
          <a:p>
            <a:r>
              <a:rPr lang="en-US" sz="1400"/>
              <a:t>Push back latest code</a:t>
            </a:r>
          </a:p>
        </p:txBody>
      </p:sp>
    </p:spTree>
    <p:extLst>
      <p:ext uri="{BB962C8B-B14F-4D97-AF65-F5344CB8AC3E}">
        <p14:creationId xmlns:p14="http://schemas.microsoft.com/office/powerpoint/2010/main" val="16214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2000"/>
                            </p:stCondLst>
                            <p:childTnLst>
                              <p:par>
                                <p:cTn id="36" presetID="16" presetClass="entr" presetSubtype="21"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childTnLst>
                          </p:cTn>
                        </p:par>
                        <p:par>
                          <p:cTn id="39" fill="hold">
                            <p:stCondLst>
                              <p:cond delay="2500"/>
                            </p:stCondLst>
                            <p:childTnLst>
                              <p:par>
                                <p:cTn id="40" presetID="22" presetClass="entr" presetSubtype="4"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par>
                          <p:cTn id="43" fill="hold">
                            <p:stCondLst>
                              <p:cond delay="3000"/>
                            </p:stCondLst>
                            <p:childTnLst>
                              <p:par>
                                <p:cTn id="44" presetID="1"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par>
                          <p:cTn id="46" fill="hold">
                            <p:stCondLst>
                              <p:cond delay="3000"/>
                            </p:stCondLst>
                            <p:childTnLst>
                              <p:par>
                                <p:cTn id="47" presetID="1"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par>
                          <p:cTn id="49" fill="hold">
                            <p:stCondLst>
                              <p:cond delay="3000"/>
                            </p:stCondLst>
                            <p:childTnLst>
                              <p:par>
                                <p:cTn id="50" presetID="1" presetClass="entr" presetSubtype="0"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childTnLst>
                                </p:cTn>
                              </p:par>
                            </p:childTnLst>
                          </p:cTn>
                        </p:par>
                        <p:par>
                          <p:cTn id="58" fill="hold">
                            <p:stCondLst>
                              <p:cond delay="3000"/>
                            </p:stCondLst>
                            <p:childTnLst>
                              <p:par>
                                <p:cTn id="59" presetID="22" presetClass="entr" presetSubtype="4"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3500"/>
                            </p:stCondLst>
                            <p:childTnLst>
                              <p:par>
                                <p:cTn id="66" presetID="16" presetClass="entr" presetSubtype="21"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arn(inVertical)">
                                      <p:cBhvr>
                                        <p:cTn id="68" dur="500"/>
                                        <p:tgtEl>
                                          <p:spTgt spid="22"/>
                                        </p:tgtEl>
                                      </p:cBhvr>
                                    </p:animEffect>
                                  </p:childTnLst>
                                </p:cTn>
                              </p:par>
                            </p:childTnLst>
                          </p:cTn>
                        </p:par>
                        <p:par>
                          <p:cTn id="69" fill="hold">
                            <p:stCondLst>
                              <p:cond delay="4000"/>
                            </p:stCondLst>
                            <p:childTnLst>
                              <p:par>
                                <p:cTn id="70" presetID="1"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par>
                          <p:cTn id="72" fill="hold">
                            <p:stCondLst>
                              <p:cond delay="4000"/>
                            </p:stCondLst>
                            <p:childTnLst>
                              <p:par>
                                <p:cTn id="73" presetID="6" presetClass="entr" presetSubtype="16" fill="hold"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circle(in)">
                                      <p:cBhvr>
                                        <p:cTn id="75" dur="500"/>
                                        <p:tgtEl>
                                          <p:spTgt spid="38"/>
                                        </p:tgtEl>
                                      </p:cBhvr>
                                    </p:animEffect>
                                  </p:childTnLst>
                                </p:cTn>
                              </p:par>
                            </p:childTnLst>
                          </p:cTn>
                        </p:par>
                        <p:par>
                          <p:cTn id="76" fill="hold">
                            <p:stCondLst>
                              <p:cond delay="4500"/>
                            </p:stCondLst>
                            <p:childTnLst>
                              <p:par>
                                <p:cTn id="77" presetID="16" presetClass="entr" presetSubtype="21" fill="hold"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barn(inVertical)">
                                      <p:cBhvr>
                                        <p:cTn id="79" dur="500"/>
                                        <p:tgtEl>
                                          <p:spTgt spid="44"/>
                                        </p:tgtEl>
                                      </p:cBhvr>
                                    </p:animEffect>
                                  </p:childTnLst>
                                </p:cTn>
                              </p:par>
                            </p:childTnLst>
                          </p:cTn>
                        </p:par>
                        <p:par>
                          <p:cTn id="80" fill="hold">
                            <p:stCondLst>
                              <p:cond delay="5000"/>
                            </p:stCondLst>
                            <p:childTnLst>
                              <p:par>
                                <p:cTn id="81" presetID="22" presetClass="entr" presetSubtype="4" fill="hold" grpId="0"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down)">
                                      <p:cBhvr>
                                        <p:cTn id="83" dur="500"/>
                                        <p:tgtEl>
                                          <p:spTgt spid="46"/>
                                        </p:tgtEl>
                                      </p:cBhvr>
                                    </p:animEffect>
                                  </p:childTnLst>
                                </p:cTn>
                              </p:par>
                            </p:childTnLst>
                          </p:cTn>
                        </p:par>
                        <p:par>
                          <p:cTn id="84" fill="hold">
                            <p:stCondLst>
                              <p:cond delay="5500"/>
                            </p:stCondLst>
                            <p:childTnLst>
                              <p:par>
                                <p:cTn id="85" presetID="21" presetClass="entr" presetSubtype="1" fill="hold" nodeType="after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heel(1)">
                                      <p:cBhvr>
                                        <p:cTn id="87" dur="500"/>
                                        <p:tgtEl>
                                          <p:spTgt spid="49"/>
                                        </p:tgtEl>
                                      </p:cBhvr>
                                    </p:animEffect>
                                  </p:childTnLst>
                                </p:cTn>
                              </p:par>
                            </p:childTnLst>
                          </p:cTn>
                        </p:par>
                        <p:par>
                          <p:cTn id="88" fill="hold">
                            <p:stCondLst>
                              <p:cond delay="6000"/>
                            </p:stCondLst>
                            <p:childTnLst>
                              <p:par>
                                <p:cTn id="89" presetID="1" presetClass="entr" presetSubtype="0" fill="hold" nodeType="afterEffect">
                                  <p:stCondLst>
                                    <p:cond delay="0"/>
                                  </p:stCondLst>
                                  <p:childTnLst>
                                    <p:set>
                                      <p:cBhvr>
                                        <p:cTn id="90" dur="1" fill="hold">
                                          <p:stCondLst>
                                            <p:cond delay="0"/>
                                          </p:stCondLst>
                                        </p:cTn>
                                        <p:tgtEl>
                                          <p:spTgt spid="5">
                                            <p:txEl>
                                              <p:pRg st="10" end="10"/>
                                            </p:txEl>
                                          </p:spTgt>
                                        </p:tgtEl>
                                        <p:attrNameLst>
                                          <p:attrName>style.visibility</p:attrName>
                                        </p:attrNameLst>
                                      </p:cBhvr>
                                      <p:to>
                                        <p:strVal val="visible"/>
                                      </p:to>
                                    </p:set>
                                  </p:childTnLst>
                                </p:cTn>
                              </p:par>
                            </p:childTnLst>
                          </p:cTn>
                        </p:par>
                        <p:par>
                          <p:cTn id="91" fill="hold">
                            <p:stCondLst>
                              <p:cond delay="6000"/>
                            </p:stCondLst>
                            <p:childTnLst>
                              <p:par>
                                <p:cTn id="92" presetID="1"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6000"/>
                            </p:stCondLst>
                            <p:childTnLst>
                              <p:par>
                                <p:cTn id="95" presetID="21" presetClass="entr" presetSubtype="1" fill="hold" nodeType="after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wheel(1)">
                                      <p:cBhvr>
                                        <p:cTn id="97" dur="500"/>
                                        <p:tgtEl>
                                          <p:spTgt spid="58"/>
                                        </p:tgtEl>
                                      </p:cBhvr>
                                    </p:animEffect>
                                  </p:childTnLst>
                                </p:cTn>
                              </p:par>
                            </p:childTnLst>
                          </p:cTn>
                        </p:par>
                        <p:par>
                          <p:cTn id="98" fill="hold">
                            <p:stCondLst>
                              <p:cond delay="6500"/>
                            </p:stCondLst>
                            <p:childTnLst>
                              <p:par>
                                <p:cTn id="99" presetID="1" presetClass="entr" presetSubtype="0" fill="hold" grpId="0" nodeType="after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childTnLst>
                          </p:cTn>
                        </p:par>
                        <p:par>
                          <p:cTn id="101" fill="hold">
                            <p:stCondLst>
                              <p:cond delay="6500"/>
                            </p:stCondLst>
                            <p:childTnLst>
                              <p:par>
                                <p:cTn id="102" presetID="1" presetClass="entr" presetSubtype="0" fill="hold" grpId="0" nodeType="afterEffect">
                                  <p:stCondLst>
                                    <p:cond delay="0"/>
                                  </p:stCondLst>
                                  <p:childTnLst>
                                    <p:set>
                                      <p:cBhvr>
                                        <p:cTn id="10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animBg="1"/>
      <p:bldP spid="21" grpId="0"/>
      <p:bldP spid="32" grpId="0"/>
      <p:bldP spid="33" grpId="0"/>
      <p:bldP spid="40" grpId="0" animBg="1"/>
      <p:bldP spid="41" grpId="0"/>
      <p:bldP spid="42" grpId="0"/>
      <p:bldP spid="46" grpId="0" animBg="1"/>
      <p:bldP spid="47" grpId="0"/>
      <p:bldP spid="50" grpId="0"/>
      <p:bldP spid="51" grpId="0"/>
      <p:bldP spid="6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936571" y="3086576"/>
            <a:ext cx="1515159" cy="684847"/>
          </a:xfrm>
        </p:spPr>
        <p:txBody>
          <a:bodyPr/>
          <a:lstStyle/>
          <a:p>
            <a:r>
              <a:rPr lang="en-US"/>
              <a:t>CI/CD</a:t>
            </a:r>
          </a:p>
          <a:p>
            <a:endParaRPr lang="en-US"/>
          </a:p>
        </p:txBody>
      </p:sp>
    </p:spTree>
    <p:extLst>
      <p:ext uri="{BB962C8B-B14F-4D97-AF65-F5344CB8AC3E}">
        <p14:creationId xmlns:p14="http://schemas.microsoft.com/office/powerpoint/2010/main" val="487715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62128B-297E-44FC-B4C6-CE83C47CF0E3}"/>
              </a:ext>
            </a:extLst>
          </p:cNvPr>
          <p:cNvSpPr>
            <a:spLocks noGrp="1"/>
          </p:cNvSpPr>
          <p:nvPr>
            <p:ph type="body" sz="quarter" idx="10"/>
          </p:nvPr>
        </p:nvSpPr>
        <p:spPr>
          <a:xfrm>
            <a:off x="1245359" y="569636"/>
            <a:ext cx="10096717" cy="752475"/>
          </a:xfrm>
        </p:spPr>
        <p:txBody>
          <a:bodyPr/>
          <a:lstStyle/>
          <a:p>
            <a:r>
              <a:rPr lang="en-US"/>
              <a:t>CI/CD</a:t>
            </a:r>
          </a:p>
          <a:p>
            <a:r>
              <a:rPr lang="en-US" sz="1500">
                <a:latin typeface="CeraGR-Regular ☞" charset="0"/>
              </a:rPr>
              <a:t>Continuous integration, delivery and deployment are collectively referred to as continuous software development, and they are associated with the Agile and DevOps methodologies. </a:t>
            </a:r>
          </a:p>
          <a:p>
            <a:endParaRPr lang="en-US"/>
          </a:p>
        </p:txBody>
      </p:sp>
      <p:sp>
        <p:nvSpPr>
          <p:cNvPr id="3" name="Text Placeholder 2">
            <a:extLst>
              <a:ext uri="{FF2B5EF4-FFF2-40B4-BE49-F238E27FC236}">
                <a16:creationId xmlns:a16="http://schemas.microsoft.com/office/drawing/2014/main" id="{4E4378A9-29A7-4E91-8BEF-5FAABD2FC5CA}"/>
              </a:ext>
            </a:extLst>
          </p:cNvPr>
          <p:cNvSpPr>
            <a:spLocks noGrp="1"/>
          </p:cNvSpPr>
          <p:nvPr>
            <p:ph type="body" sz="quarter" idx="11"/>
          </p:nvPr>
        </p:nvSpPr>
        <p:spPr>
          <a:xfrm>
            <a:off x="1178169" y="1884293"/>
            <a:ext cx="2831247" cy="385942"/>
          </a:xfrm>
        </p:spPr>
        <p:txBody>
          <a:bodyPr/>
          <a:lstStyle/>
          <a:p>
            <a:r>
              <a:rPr lang="en-US"/>
              <a:t>Continuous Integration</a:t>
            </a:r>
          </a:p>
        </p:txBody>
      </p:sp>
      <p:sp>
        <p:nvSpPr>
          <p:cNvPr id="4" name="Text Placeholder 3">
            <a:extLst>
              <a:ext uri="{FF2B5EF4-FFF2-40B4-BE49-F238E27FC236}">
                <a16:creationId xmlns:a16="http://schemas.microsoft.com/office/drawing/2014/main" id="{A9D716CF-FC04-45A4-85DE-4C05F10750B1}"/>
              </a:ext>
            </a:extLst>
          </p:cNvPr>
          <p:cNvSpPr>
            <a:spLocks noGrp="1"/>
          </p:cNvSpPr>
          <p:nvPr>
            <p:ph type="body" sz="quarter" idx="14"/>
          </p:nvPr>
        </p:nvSpPr>
        <p:spPr>
          <a:xfrm>
            <a:off x="1179997" y="2399299"/>
            <a:ext cx="2565650" cy="2456479"/>
          </a:xfrm>
        </p:spPr>
        <p:txBody>
          <a:bodyPr/>
          <a:lstStyle/>
          <a:p>
            <a:pPr marL="285750" indent="-285750">
              <a:buFont typeface="Wingdings" panose="05000000000000000000" pitchFamily="2" charset="2"/>
              <a:buChar char="Ø"/>
            </a:pPr>
            <a:r>
              <a:rPr lang="en-US"/>
              <a:t>Enables developers to commit code into shared repository several times a day.</a:t>
            </a:r>
          </a:p>
          <a:p>
            <a:pPr marL="285750" indent="-285750">
              <a:buFont typeface="Wingdings" panose="05000000000000000000" pitchFamily="2" charset="2"/>
              <a:buChar char="Ø"/>
            </a:pPr>
            <a:r>
              <a:rPr lang="en-US"/>
              <a:t>Each commit is automatically built and tested.</a:t>
            </a:r>
          </a:p>
          <a:p>
            <a:pPr marL="285750" indent="-285750">
              <a:buFont typeface="Wingdings" panose="05000000000000000000" pitchFamily="2" charset="2"/>
              <a:buChar char="Ø"/>
            </a:pPr>
            <a:r>
              <a:rPr lang="en-US"/>
              <a:t>Bugs detected early</a:t>
            </a:r>
          </a:p>
        </p:txBody>
      </p:sp>
      <p:sp>
        <p:nvSpPr>
          <p:cNvPr id="5" name="Text Placeholder 4">
            <a:extLst>
              <a:ext uri="{FF2B5EF4-FFF2-40B4-BE49-F238E27FC236}">
                <a16:creationId xmlns:a16="http://schemas.microsoft.com/office/drawing/2014/main" id="{AB79A205-D4F4-4F91-A059-AF4A3BA488AF}"/>
              </a:ext>
            </a:extLst>
          </p:cNvPr>
          <p:cNvSpPr>
            <a:spLocks noGrp="1"/>
          </p:cNvSpPr>
          <p:nvPr>
            <p:ph type="body" sz="quarter" idx="15"/>
          </p:nvPr>
        </p:nvSpPr>
        <p:spPr>
          <a:xfrm>
            <a:off x="4545623" y="1884293"/>
            <a:ext cx="2750690" cy="385942"/>
          </a:xfrm>
        </p:spPr>
        <p:txBody>
          <a:bodyPr/>
          <a:lstStyle/>
          <a:p>
            <a:r>
              <a:rPr lang="en-US"/>
              <a:t>Continuous Deployment</a:t>
            </a:r>
          </a:p>
        </p:txBody>
      </p:sp>
      <p:sp>
        <p:nvSpPr>
          <p:cNvPr id="6" name="Text Placeholder 5">
            <a:extLst>
              <a:ext uri="{FF2B5EF4-FFF2-40B4-BE49-F238E27FC236}">
                <a16:creationId xmlns:a16="http://schemas.microsoft.com/office/drawing/2014/main" id="{9FD8E7A3-FE9E-45DA-8861-7F0263AE62F8}"/>
              </a:ext>
            </a:extLst>
          </p:cNvPr>
          <p:cNvSpPr>
            <a:spLocks noGrp="1"/>
          </p:cNvSpPr>
          <p:nvPr>
            <p:ph type="body" sz="quarter" idx="16"/>
          </p:nvPr>
        </p:nvSpPr>
        <p:spPr>
          <a:xfrm>
            <a:off x="4638143" y="2401387"/>
            <a:ext cx="2565650" cy="2456479"/>
          </a:xfrm>
        </p:spPr>
        <p:txBody>
          <a:bodyPr/>
          <a:lstStyle/>
          <a:p>
            <a:pPr marL="285750" indent="-285750">
              <a:buFont typeface="Wingdings" panose="05000000000000000000" pitchFamily="2" charset="2"/>
              <a:buChar char="Ø"/>
            </a:pPr>
            <a:r>
              <a:rPr lang="en-US"/>
              <a:t>Automates the entire process from code commit to production if your CI/CD tests are successful.</a:t>
            </a:r>
          </a:p>
          <a:p>
            <a:pPr marL="285750" indent="-285750">
              <a:buFont typeface="Wingdings" panose="05000000000000000000" pitchFamily="2" charset="2"/>
              <a:buChar char="Ø"/>
            </a:pPr>
            <a:r>
              <a:rPr lang="en-US"/>
              <a:t>Eliminates the human safeguards against unproven code in live software.</a:t>
            </a:r>
          </a:p>
          <a:p>
            <a:pPr marL="285750" indent="-285750">
              <a:buFont typeface="Wingdings" panose="05000000000000000000" pitchFamily="2" charset="2"/>
              <a:buChar char="Ø"/>
            </a:pPr>
            <a:r>
              <a:rPr lang="en-US"/>
              <a:t>Important to apply real-time monitoring in production </a:t>
            </a:r>
          </a:p>
        </p:txBody>
      </p:sp>
      <p:sp>
        <p:nvSpPr>
          <p:cNvPr id="7" name="Text Placeholder 6">
            <a:extLst>
              <a:ext uri="{FF2B5EF4-FFF2-40B4-BE49-F238E27FC236}">
                <a16:creationId xmlns:a16="http://schemas.microsoft.com/office/drawing/2014/main" id="{E9BFDFF5-146F-4724-BBDA-8547779D4892}"/>
              </a:ext>
            </a:extLst>
          </p:cNvPr>
          <p:cNvSpPr>
            <a:spLocks noGrp="1"/>
          </p:cNvSpPr>
          <p:nvPr>
            <p:ph type="body" sz="quarter" idx="17"/>
          </p:nvPr>
        </p:nvSpPr>
        <p:spPr/>
        <p:txBody>
          <a:bodyPr/>
          <a:lstStyle/>
          <a:p>
            <a:r>
              <a:rPr lang="en-US"/>
              <a:t>Continuous Delivery</a:t>
            </a:r>
          </a:p>
        </p:txBody>
      </p:sp>
      <p:sp>
        <p:nvSpPr>
          <p:cNvPr id="8" name="Text Placeholder 7">
            <a:extLst>
              <a:ext uri="{FF2B5EF4-FFF2-40B4-BE49-F238E27FC236}">
                <a16:creationId xmlns:a16="http://schemas.microsoft.com/office/drawing/2014/main" id="{4CFDF868-6BC2-408F-8F79-2CB3E13CC2E4}"/>
              </a:ext>
            </a:extLst>
          </p:cNvPr>
          <p:cNvSpPr>
            <a:spLocks noGrp="1"/>
          </p:cNvSpPr>
          <p:nvPr>
            <p:ph type="body" sz="quarter" idx="18"/>
          </p:nvPr>
        </p:nvSpPr>
        <p:spPr/>
        <p:txBody>
          <a:bodyPr/>
          <a:lstStyle/>
          <a:p>
            <a:pPr marL="285750" indent="-285750">
              <a:buFont typeface="Wingdings" panose="05000000000000000000" pitchFamily="2" charset="2"/>
              <a:buChar char="Ø"/>
            </a:pPr>
            <a:r>
              <a:rPr lang="en-US"/>
              <a:t>Ensures that code and infrastructure are always in a production-deployable state</a:t>
            </a:r>
          </a:p>
          <a:p>
            <a:pPr marL="285750" indent="-285750">
              <a:buFont typeface="Wingdings" panose="05000000000000000000" pitchFamily="2" charset="2"/>
              <a:buChar char="Ø"/>
            </a:pPr>
            <a:r>
              <a:rPr lang="en-US"/>
              <a:t>Usually involves a production-like staging area.</a:t>
            </a:r>
          </a:p>
          <a:p>
            <a:pPr marL="285750" indent="-285750">
              <a:buFont typeface="Wingdings" panose="05000000000000000000" pitchFamily="2" charset="2"/>
              <a:buChar char="Ø"/>
            </a:pPr>
            <a:r>
              <a:rPr lang="en-US"/>
              <a:t>Changes need to be manually reviewed and accepted before pushing to production. </a:t>
            </a:r>
          </a:p>
        </p:txBody>
      </p:sp>
    </p:spTree>
    <p:extLst>
      <p:ext uri="{BB962C8B-B14F-4D97-AF65-F5344CB8AC3E}">
        <p14:creationId xmlns:p14="http://schemas.microsoft.com/office/powerpoint/2010/main" val="251740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500"/>
                                        <p:tgtEl>
                                          <p:spTgt spid="7">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500"/>
                                        <p:tgtEl>
                                          <p:spTgt spid="8">
                                            <p:txEl>
                                              <p:pRg st="1" end="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fade">
                                      <p:cBhvr>
                                        <p:cTn id="5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F604F9-55CF-40BC-90B1-C3446E78E4C2}"/>
              </a:ext>
            </a:extLst>
          </p:cNvPr>
          <p:cNvSpPr>
            <a:spLocks noGrp="1"/>
          </p:cNvSpPr>
          <p:nvPr>
            <p:ph type="body" sz="quarter" idx="11"/>
          </p:nvPr>
        </p:nvSpPr>
        <p:spPr>
          <a:xfrm>
            <a:off x="1123122" y="248496"/>
            <a:ext cx="4657209" cy="752475"/>
          </a:xfrm>
        </p:spPr>
        <p:txBody>
          <a:bodyPr/>
          <a:lstStyle/>
          <a:p>
            <a:r>
              <a:rPr lang="en-US"/>
              <a:t>Comparison</a:t>
            </a:r>
          </a:p>
        </p:txBody>
      </p:sp>
      <p:pic>
        <p:nvPicPr>
          <p:cNvPr id="4" name="Content Placeholder 3">
            <a:extLst>
              <a:ext uri="{FF2B5EF4-FFF2-40B4-BE49-F238E27FC236}">
                <a16:creationId xmlns:a16="http://schemas.microsoft.com/office/drawing/2014/main" id="{B0DC39F9-6A18-4781-98DE-979EA901E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122" y="990794"/>
            <a:ext cx="9630087" cy="4876411"/>
          </a:xfrm>
          <a:prstGeom prst="rect">
            <a:avLst/>
          </a:prstGeom>
        </p:spPr>
      </p:pic>
    </p:spTree>
    <p:extLst>
      <p:ext uri="{BB962C8B-B14F-4D97-AF65-F5344CB8AC3E}">
        <p14:creationId xmlns:p14="http://schemas.microsoft.com/office/powerpoint/2010/main" val="182433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096539" y="2744153"/>
            <a:ext cx="2733261" cy="684847"/>
          </a:xfrm>
        </p:spPr>
        <p:txBody>
          <a:bodyPr/>
          <a:lstStyle/>
          <a:p>
            <a:pPr algn="ctr"/>
            <a:r>
              <a:rPr lang="en-US"/>
              <a:t>DevSecOps &amp; CI Flow</a:t>
            </a:r>
          </a:p>
          <a:p>
            <a:endParaRPr lang="en-US"/>
          </a:p>
        </p:txBody>
      </p:sp>
    </p:spTree>
    <p:extLst>
      <p:ext uri="{BB962C8B-B14F-4D97-AF65-F5344CB8AC3E}">
        <p14:creationId xmlns:p14="http://schemas.microsoft.com/office/powerpoint/2010/main" val="471579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0478A6-2674-43F0-835C-6C4ABA270E68}"/>
              </a:ext>
            </a:extLst>
          </p:cNvPr>
          <p:cNvSpPr>
            <a:spLocks noGrp="1"/>
          </p:cNvSpPr>
          <p:nvPr>
            <p:ph type="body" sz="quarter" idx="11"/>
          </p:nvPr>
        </p:nvSpPr>
        <p:spPr>
          <a:xfrm>
            <a:off x="1220131" y="335346"/>
            <a:ext cx="2328140" cy="752475"/>
          </a:xfrm>
        </p:spPr>
        <p:txBody>
          <a:bodyPr/>
          <a:lstStyle/>
          <a:p>
            <a:r>
              <a:rPr lang="en-US"/>
              <a:t>DevSecOps </a:t>
            </a:r>
          </a:p>
        </p:txBody>
      </p:sp>
      <p:sp>
        <p:nvSpPr>
          <p:cNvPr id="3" name="Text Placeholder 2">
            <a:extLst>
              <a:ext uri="{FF2B5EF4-FFF2-40B4-BE49-F238E27FC236}">
                <a16:creationId xmlns:a16="http://schemas.microsoft.com/office/drawing/2014/main" id="{E0A8AA03-F1F4-428E-BCFF-C4654AF75B13}"/>
              </a:ext>
            </a:extLst>
          </p:cNvPr>
          <p:cNvSpPr>
            <a:spLocks noGrp="1"/>
          </p:cNvSpPr>
          <p:nvPr>
            <p:ph type="body" sz="quarter" idx="12"/>
          </p:nvPr>
        </p:nvSpPr>
        <p:spPr>
          <a:xfrm>
            <a:off x="1220130" y="1285046"/>
            <a:ext cx="10368896" cy="4407177"/>
          </a:xfrm>
        </p:spPr>
        <p:txBody>
          <a:bodyPr/>
          <a:lstStyle/>
          <a:p>
            <a:pPr marL="342900" indent="-342900">
              <a:buFont typeface="Wingdings" panose="05000000000000000000" pitchFamily="2" charset="2"/>
              <a:buChar char="ü"/>
            </a:pPr>
            <a:r>
              <a:rPr lang="en-US"/>
              <a:t>Focusses on automating security groups to keep DevOps workflow from slowing down.</a:t>
            </a:r>
          </a:p>
          <a:p>
            <a:pPr marL="342900" indent="-342900">
              <a:buFont typeface="Wingdings" panose="05000000000000000000" pitchFamily="2" charset="2"/>
              <a:buChar char="Ø"/>
            </a:pPr>
            <a:r>
              <a:rPr lang="en-US"/>
              <a:t>Ways to secure your organization:</a:t>
            </a:r>
          </a:p>
          <a:p>
            <a:pPr marL="1143000" lvl="1" indent="-457200">
              <a:buFont typeface="Wingdings" panose="05000000000000000000" pitchFamily="2" charset="2"/>
              <a:buChar char="ü"/>
            </a:pPr>
            <a:r>
              <a:rPr lang="en-US" sz="2000"/>
              <a:t>Ensure all Azure DevOps users are in Azure Active Directory.</a:t>
            </a:r>
          </a:p>
          <a:p>
            <a:pPr marL="1143000" lvl="1" indent="-457200">
              <a:buFont typeface="Wingdings" panose="05000000000000000000" pitchFamily="2" charset="2"/>
              <a:buChar char="ü"/>
            </a:pPr>
            <a:r>
              <a:rPr lang="en-US" sz="2000"/>
              <a:t>Manage Permissions </a:t>
            </a:r>
          </a:p>
          <a:p>
            <a:pPr marL="1885950" lvl="3" indent="-285750"/>
            <a:r>
              <a:rPr lang="en-US"/>
              <a:t>Control who can edit build and release definition for production</a:t>
            </a:r>
          </a:p>
          <a:p>
            <a:pPr marL="1143000" lvl="1" indent="-457200">
              <a:buFont typeface="Wingdings" panose="05000000000000000000" pitchFamily="2" charset="2"/>
              <a:buChar char="ü"/>
            </a:pPr>
            <a:r>
              <a:rPr lang="en-US" sz="2000"/>
              <a:t>Incorporate Package Management</a:t>
            </a:r>
          </a:p>
          <a:p>
            <a:pPr marL="1885950" lvl="3" indent="-285750">
              <a:buFont typeface="Arial" panose="020B0604020202020204" pitchFamily="34" charset="0"/>
              <a:buChar char="•"/>
            </a:pPr>
            <a:r>
              <a:rPr lang="en-US"/>
              <a:t>Continuously detect all the open source components in your software.</a:t>
            </a:r>
          </a:p>
          <a:p>
            <a:pPr marL="1885950" lvl="3" indent="-285750">
              <a:buFont typeface="Arial" panose="020B0604020202020204" pitchFamily="34" charset="0"/>
              <a:buChar char="•"/>
            </a:pPr>
            <a:r>
              <a:rPr lang="en-US"/>
              <a:t>Create a local cache of approved components as well as make a trusted feed in the CI pipeline.</a:t>
            </a:r>
          </a:p>
          <a:p>
            <a:pPr lvl="3" indent="0">
              <a:buNone/>
            </a:pPr>
            <a:r>
              <a:rPr lang="en-US">
                <a:sym typeface="Wingdings" panose="05000000000000000000" pitchFamily="2" charset="2"/>
              </a:rPr>
              <a:t> </a:t>
            </a:r>
            <a:r>
              <a:rPr lang="en-US"/>
              <a:t>Tool - </a:t>
            </a:r>
            <a:r>
              <a:rPr lang="en-US">
                <a:hlinkClick r:id="rId2"/>
              </a:rPr>
              <a:t>Azure Artifacts</a:t>
            </a:r>
            <a:endParaRPr lang="en-US"/>
          </a:p>
          <a:p>
            <a:pPr marL="1028700" lvl="1" indent="-342900">
              <a:buFont typeface="Wingdings" panose="05000000000000000000" pitchFamily="2" charset="2"/>
              <a:buChar char="ü"/>
            </a:pPr>
            <a:r>
              <a:rPr lang="en-US" sz="2000"/>
              <a:t>Discover new security vulnerability and generate comprehensive inventory report for devops or security teams.</a:t>
            </a:r>
          </a:p>
          <a:p>
            <a:pPr marL="1885950" lvl="3" indent="-285750">
              <a:buFont typeface="Arial" panose="020B0604020202020204" pitchFamily="34" charset="0"/>
              <a:buChar char="•"/>
            </a:pPr>
            <a:r>
              <a:rPr lang="en-US"/>
              <a:t>Automatically generate an alert for targeted remediation guidance</a:t>
            </a:r>
          </a:p>
          <a:p>
            <a:pPr lvl="3" indent="0">
              <a:buNone/>
            </a:pPr>
            <a:r>
              <a:rPr lang="en-US">
                <a:sym typeface="Wingdings" panose="05000000000000000000" pitchFamily="2" charset="2"/>
              </a:rPr>
              <a:t> </a:t>
            </a:r>
            <a:r>
              <a:rPr lang="en-US"/>
              <a:t>Tool - </a:t>
            </a:r>
            <a:r>
              <a:rPr lang="en-US" err="1">
                <a:hlinkClick r:id="rId3"/>
              </a:rPr>
              <a:t>WhiteSource</a:t>
            </a:r>
            <a:r>
              <a:rPr lang="en-US"/>
              <a:t> </a:t>
            </a:r>
          </a:p>
          <a:p>
            <a:pPr lvl="3" indent="0">
              <a:buNone/>
            </a:pPr>
            <a:endParaRPr lang="en-US"/>
          </a:p>
          <a:p>
            <a:pPr lvl="1" indent="0">
              <a:buNone/>
            </a:pPr>
            <a:endParaRPr lang="en-US"/>
          </a:p>
          <a:p>
            <a:pPr lvl="2" indent="0">
              <a:buNone/>
            </a:pPr>
            <a:endParaRPr lang="en-US" sz="1600"/>
          </a:p>
          <a:p>
            <a:endParaRPr lang="en-US"/>
          </a:p>
        </p:txBody>
      </p:sp>
    </p:spTree>
    <p:extLst>
      <p:ext uri="{BB962C8B-B14F-4D97-AF65-F5344CB8AC3E}">
        <p14:creationId xmlns:p14="http://schemas.microsoft.com/office/powerpoint/2010/main" val="90975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B1B263-3623-4FB6-A8E9-3C951A59DDC3}"/>
              </a:ext>
            </a:extLst>
          </p:cNvPr>
          <p:cNvSpPr>
            <a:spLocks noGrp="1"/>
          </p:cNvSpPr>
          <p:nvPr>
            <p:ph type="body" sz="quarter" idx="10"/>
          </p:nvPr>
        </p:nvSpPr>
        <p:spPr>
          <a:xfrm>
            <a:off x="6599583" y="2253218"/>
            <a:ext cx="5168349" cy="1483895"/>
          </a:xfrm>
        </p:spPr>
        <p:txBody>
          <a:bodyPr/>
          <a:lstStyle/>
          <a:p>
            <a:r>
              <a:rPr lang="en-US"/>
              <a:t>Why</a:t>
            </a:r>
            <a:r>
              <a:rPr lang="en-US" b="1"/>
              <a:t> </a:t>
            </a:r>
            <a:r>
              <a:rPr lang="en-US"/>
              <a:t>Integrate</a:t>
            </a:r>
            <a:r>
              <a:rPr lang="en-US" b="1"/>
              <a:t> </a:t>
            </a:r>
            <a:r>
              <a:rPr lang="en-US"/>
              <a:t>Security Scanning into Your DevOps Pipeline???</a:t>
            </a:r>
          </a:p>
        </p:txBody>
      </p:sp>
    </p:spTree>
    <p:extLst>
      <p:ext uri="{BB962C8B-B14F-4D97-AF65-F5344CB8AC3E}">
        <p14:creationId xmlns:p14="http://schemas.microsoft.com/office/powerpoint/2010/main" val="3554000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Why DevOps culture is so important?</a:t>
            </a:r>
          </a:p>
        </p:txBody>
      </p:sp>
      <p:sp>
        <p:nvSpPr>
          <p:cNvPr id="5" name="Text Placeholder 4">
            <a:extLst>
              <a:ext uri="{FF2B5EF4-FFF2-40B4-BE49-F238E27FC236}">
                <a16:creationId xmlns:a16="http://schemas.microsoft.com/office/drawing/2014/main" id="{0020135D-591E-41F4-8FEF-63860D8D3186}"/>
              </a:ext>
            </a:extLst>
          </p:cNvPr>
          <p:cNvSpPr>
            <a:spLocks noGrp="1"/>
          </p:cNvSpPr>
          <p:nvPr>
            <p:ph type="body" sz="quarter" idx="15"/>
          </p:nvPr>
        </p:nvSpPr>
        <p:spPr>
          <a:xfrm>
            <a:off x="1278336" y="1817203"/>
            <a:ext cx="2565650" cy="385942"/>
          </a:xfrm>
        </p:spPr>
        <p:txBody>
          <a:bodyPr/>
          <a:lstStyle/>
          <a:p>
            <a:r>
              <a:rPr lang="en-US"/>
              <a:t>Practices</a:t>
            </a:r>
          </a:p>
        </p:txBody>
      </p:sp>
      <p:sp>
        <p:nvSpPr>
          <p:cNvPr id="6" name="Text Placeholder 5">
            <a:extLst>
              <a:ext uri="{FF2B5EF4-FFF2-40B4-BE49-F238E27FC236}">
                <a16:creationId xmlns:a16="http://schemas.microsoft.com/office/drawing/2014/main" id="{831C8898-3411-4AD6-9624-2BC0D8099577}"/>
              </a:ext>
            </a:extLst>
          </p:cNvPr>
          <p:cNvSpPr>
            <a:spLocks noGrp="1"/>
          </p:cNvSpPr>
          <p:nvPr>
            <p:ph type="body" sz="quarter" idx="16"/>
          </p:nvPr>
        </p:nvSpPr>
        <p:spPr>
          <a:xfrm>
            <a:off x="1278335" y="2294611"/>
            <a:ext cx="4898529" cy="2562499"/>
          </a:xfrm>
        </p:spPr>
        <p:txBody>
          <a:bodyPr/>
          <a:lstStyle/>
          <a:p>
            <a:pPr marL="285750" indent="-285750">
              <a:buFont typeface="Wingdings" panose="05000000000000000000" pitchFamily="2" charset="2"/>
              <a:buChar char="ü"/>
            </a:pPr>
            <a:r>
              <a:rPr lang="en-US"/>
              <a:t>Focusses to create multidisciplinary teams that work together with shared and efficient practices and tools</a:t>
            </a:r>
          </a:p>
          <a:p>
            <a:pPr marL="285750" indent="-285750">
              <a:buFont typeface="Wingdings" panose="05000000000000000000" pitchFamily="2" charset="2"/>
              <a:buChar char="ü"/>
            </a:pPr>
            <a:r>
              <a:rPr lang="en-US"/>
              <a:t>Encourages collaboration, agile planning, continuous delivery, continuous monitoring and continuous feedback.</a:t>
            </a:r>
          </a:p>
          <a:p>
            <a:pPr marL="285750" indent="-285750">
              <a:buFont typeface="Wingdings" panose="05000000000000000000" pitchFamily="2" charset="2"/>
              <a:buChar char="ü"/>
            </a:pPr>
            <a:r>
              <a:rPr lang="en-US"/>
              <a:t>In transitioning to DevOps, the SDLC is accelerated. </a:t>
            </a:r>
          </a:p>
          <a:p>
            <a:pPr marL="285750" indent="-285750">
              <a:buFont typeface="Wingdings" panose="05000000000000000000" pitchFamily="2" charset="2"/>
              <a:buChar char="ü"/>
            </a:pPr>
            <a:r>
              <a:rPr lang="en-US"/>
              <a:t>DevOps teams use monitoring and telemetry to gather evidence in production, real time.</a:t>
            </a:r>
          </a:p>
        </p:txBody>
      </p:sp>
      <p:sp>
        <p:nvSpPr>
          <p:cNvPr id="7" name="Text Placeholder 6">
            <a:extLst>
              <a:ext uri="{FF2B5EF4-FFF2-40B4-BE49-F238E27FC236}">
                <a16:creationId xmlns:a16="http://schemas.microsoft.com/office/drawing/2014/main" id="{C2EFBAF0-2927-45B5-8966-7E01D3A4768F}"/>
              </a:ext>
            </a:extLst>
          </p:cNvPr>
          <p:cNvSpPr>
            <a:spLocks noGrp="1"/>
          </p:cNvSpPr>
          <p:nvPr>
            <p:ph type="body" sz="quarter" idx="17"/>
          </p:nvPr>
        </p:nvSpPr>
        <p:spPr>
          <a:xfrm>
            <a:off x="7746973" y="1817203"/>
            <a:ext cx="2565650" cy="385942"/>
          </a:xfrm>
        </p:spPr>
        <p:txBody>
          <a:bodyPr/>
          <a:lstStyle/>
          <a:p>
            <a:r>
              <a:rPr lang="en-US"/>
              <a:t>Culture</a:t>
            </a:r>
          </a:p>
        </p:txBody>
      </p:sp>
      <p:sp>
        <p:nvSpPr>
          <p:cNvPr id="8" name="Text Placeholder 7">
            <a:extLst>
              <a:ext uri="{FF2B5EF4-FFF2-40B4-BE49-F238E27FC236}">
                <a16:creationId xmlns:a16="http://schemas.microsoft.com/office/drawing/2014/main" id="{D6208CF2-79BB-401B-AF8E-8AF45DDEFA07}"/>
              </a:ext>
            </a:extLst>
          </p:cNvPr>
          <p:cNvSpPr>
            <a:spLocks noGrp="1"/>
          </p:cNvSpPr>
          <p:nvPr>
            <p:ph type="body" sz="quarter" idx="18"/>
          </p:nvPr>
        </p:nvSpPr>
        <p:spPr>
          <a:xfrm>
            <a:off x="7261782" y="2294611"/>
            <a:ext cx="3375116" cy="2456479"/>
          </a:xfrm>
        </p:spPr>
        <p:txBody>
          <a:bodyPr/>
          <a:lstStyle/>
          <a:p>
            <a:pPr marL="285750" indent="-285750">
              <a:buFont typeface="Wingdings" panose="05000000000000000000" pitchFamily="2" charset="2"/>
              <a:buChar char="ü"/>
            </a:pPr>
            <a:r>
              <a:rPr lang="en-US"/>
              <a:t>Encourages the </a:t>
            </a:r>
            <a:r>
              <a:rPr lang="en-US" i="1"/>
              <a:t>fail-fast principle, w</a:t>
            </a:r>
            <a:r>
              <a:rPr lang="en-US"/>
              <a:t>ork in small batches, focus on improving the end-to-end delivery of customer value</a:t>
            </a:r>
          </a:p>
          <a:p>
            <a:pPr marL="285750" indent="-285750">
              <a:buFont typeface="Wingdings" panose="05000000000000000000" pitchFamily="2" charset="2"/>
              <a:buChar char="ü"/>
            </a:pPr>
            <a:endParaRPr lang="en-US"/>
          </a:p>
        </p:txBody>
      </p:sp>
    </p:spTree>
    <p:extLst>
      <p:ext uri="{BB962C8B-B14F-4D97-AF65-F5344CB8AC3E}">
        <p14:creationId xmlns:p14="http://schemas.microsoft.com/office/powerpoint/2010/main" val="2013407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62128B-297E-44FC-B4C6-CE83C47CF0E3}"/>
              </a:ext>
            </a:extLst>
          </p:cNvPr>
          <p:cNvSpPr>
            <a:spLocks noGrp="1"/>
          </p:cNvSpPr>
          <p:nvPr>
            <p:ph type="body" sz="quarter" idx="10"/>
          </p:nvPr>
        </p:nvSpPr>
        <p:spPr>
          <a:xfrm>
            <a:off x="622679" y="112436"/>
            <a:ext cx="10946641" cy="752475"/>
          </a:xfrm>
        </p:spPr>
        <p:txBody>
          <a:bodyPr/>
          <a:lstStyle/>
          <a:p>
            <a:r>
              <a:rPr lang="en-US"/>
              <a:t>Why</a:t>
            </a:r>
            <a:r>
              <a:rPr lang="en-US" b="1"/>
              <a:t> </a:t>
            </a:r>
            <a:r>
              <a:rPr lang="en-US"/>
              <a:t>Integrate</a:t>
            </a:r>
            <a:r>
              <a:rPr lang="en-US" b="1"/>
              <a:t> </a:t>
            </a:r>
            <a:r>
              <a:rPr lang="en-US"/>
              <a:t>Security Scanning into Your DevOps Pipeline?</a:t>
            </a:r>
          </a:p>
          <a:p>
            <a:endParaRPr lang="en-US"/>
          </a:p>
        </p:txBody>
      </p:sp>
      <p:sp>
        <p:nvSpPr>
          <p:cNvPr id="3" name="Text Placeholder 2">
            <a:extLst>
              <a:ext uri="{FF2B5EF4-FFF2-40B4-BE49-F238E27FC236}">
                <a16:creationId xmlns:a16="http://schemas.microsoft.com/office/drawing/2014/main" id="{4E4378A9-29A7-4E91-8BEF-5FAABD2FC5CA}"/>
              </a:ext>
            </a:extLst>
          </p:cNvPr>
          <p:cNvSpPr>
            <a:spLocks noGrp="1"/>
          </p:cNvSpPr>
          <p:nvPr>
            <p:ph type="body" sz="quarter" idx="11"/>
          </p:nvPr>
        </p:nvSpPr>
        <p:spPr>
          <a:xfrm>
            <a:off x="1047198" y="890587"/>
            <a:ext cx="2831247" cy="385942"/>
          </a:xfrm>
        </p:spPr>
        <p:txBody>
          <a:bodyPr/>
          <a:lstStyle/>
          <a:p>
            <a:r>
              <a:rPr lang="en-US"/>
              <a:t>Handy Extensions</a:t>
            </a:r>
          </a:p>
        </p:txBody>
      </p:sp>
      <p:sp>
        <p:nvSpPr>
          <p:cNvPr id="4" name="Text Placeholder 3">
            <a:extLst>
              <a:ext uri="{FF2B5EF4-FFF2-40B4-BE49-F238E27FC236}">
                <a16:creationId xmlns:a16="http://schemas.microsoft.com/office/drawing/2014/main" id="{A9D716CF-FC04-45A4-85DE-4C05F10750B1}"/>
              </a:ext>
            </a:extLst>
          </p:cNvPr>
          <p:cNvSpPr>
            <a:spLocks noGrp="1"/>
          </p:cNvSpPr>
          <p:nvPr>
            <p:ph type="body" sz="quarter" idx="14"/>
          </p:nvPr>
        </p:nvSpPr>
        <p:spPr>
          <a:xfrm>
            <a:off x="1047198" y="1302206"/>
            <a:ext cx="2479480" cy="1470812"/>
          </a:xfrm>
        </p:spPr>
        <p:txBody>
          <a:bodyPr/>
          <a:lstStyle/>
          <a:p>
            <a:pPr marL="285750" indent="-285750">
              <a:buFont typeface="Wingdings" panose="05000000000000000000" pitchFamily="2" charset="2"/>
              <a:buChar char="Ø"/>
            </a:pPr>
            <a:r>
              <a:rPr lang="en-US"/>
              <a:t>With new and easily installable extensions in marketplace, security scanning can be made a part of the release pipeline.</a:t>
            </a:r>
          </a:p>
        </p:txBody>
      </p:sp>
      <p:sp>
        <p:nvSpPr>
          <p:cNvPr id="5" name="Text Placeholder 4">
            <a:extLst>
              <a:ext uri="{FF2B5EF4-FFF2-40B4-BE49-F238E27FC236}">
                <a16:creationId xmlns:a16="http://schemas.microsoft.com/office/drawing/2014/main" id="{AB79A205-D4F4-4F91-A059-AF4A3BA488AF}"/>
              </a:ext>
            </a:extLst>
          </p:cNvPr>
          <p:cNvSpPr>
            <a:spLocks noGrp="1"/>
          </p:cNvSpPr>
          <p:nvPr>
            <p:ph type="body" sz="quarter" idx="15"/>
          </p:nvPr>
        </p:nvSpPr>
        <p:spPr>
          <a:xfrm>
            <a:off x="4453103" y="894007"/>
            <a:ext cx="2750690" cy="385942"/>
          </a:xfrm>
        </p:spPr>
        <p:txBody>
          <a:bodyPr/>
          <a:lstStyle/>
          <a:p>
            <a:r>
              <a:rPr lang="en-US"/>
              <a:t>Reduced Security Debt</a:t>
            </a:r>
          </a:p>
        </p:txBody>
      </p:sp>
      <p:sp>
        <p:nvSpPr>
          <p:cNvPr id="6" name="Text Placeholder 5">
            <a:extLst>
              <a:ext uri="{FF2B5EF4-FFF2-40B4-BE49-F238E27FC236}">
                <a16:creationId xmlns:a16="http://schemas.microsoft.com/office/drawing/2014/main" id="{9FD8E7A3-FE9E-45DA-8861-7F0263AE62F8}"/>
              </a:ext>
            </a:extLst>
          </p:cNvPr>
          <p:cNvSpPr>
            <a:spLocks noGrp="1"/>
          </p:cNvSpPr>
          <p:nvPr>
            <p:ph type="body" sz="quarter" idx="16"/>
          </p:nvPr>
        </p:nvSpPr>
        <p:spPr>
          <a:xfrm>
            <a:off x="4532379" y="1395533"/>
            <a:ext cx="2565650" cy="1027613"/>
          </a:xfrm>
        </p:spPr>
        <p:txBody>
          <a:bodyPr/>
          <a:lstStyle/>
          <a:p>
            <a:pPr marL="285750" indent="-285750">
              <a:buFont typeface="Wingdings" panose="05000000000000000000" pitchFamily="2" charset="2"/>
              <a:buChar char="Ø"/>
            </a:pPr>
            <a:r>
              <a:rPr lang="en-US"/>
              <a:t>When scans are frequent, security warnings can be addressed in small batches – with each pull request or daily</a:t>
            </a:r>
          </a:p>
          <a:p>
            <a:endParaRPr lang="en-US"/>
          </a:p>
        </p:txBody>
      </p:sp>
      <p:sp>
        <p:nvSpPr>
          <p:cNvPr id="7" name="Text Placeholder 6">
            <a:extLst>
              <a:ext uri="{FF2B5EF4-FFF2-40B4-BE49-F238E27FC236}">
                <a16:creationId xmlns:a16="http://schemas.microsoft.com/office/drawing/2014/main" id="{E9BFDFF5-146F-4724-BBDA-8547779D4892}"/>
              </a:ext>
            </a:extLst>
          </p:cNvPr>
          <p:cNvSpPr>
            <a:spLocks noGrp="1"/>
          </p:cNvSpPr>
          <p:nvPr>
            <p:ph type="body" sz="quarter" idx="17"/>
          </p:nvPr>
        </p:nvSpPr>
        <p:spPr>
          <a:xfrm>
            <a:off x="7778451" y="864911"/>
            <a:ext cx="4419573" cy="385942"/>
          </a:xfrm>
        </p:spPr>
        <p:txBody>
          <a:bodyPr/>
          <a:lstStyle/>
          <a:p>
            <a:r>
              <a:rPr lang="en-US"/>
              <a:t>Optimize Speed and achieve Automation</a:t>
            </a:r>
          </a:p>
        </p:txBody>
      </p:sp>
      <p:sp>
        <p:nvSpPr>
          <p:cNvPr id="8" name="Text Placeholder 7">
            <a:extLst>
              <a:ext uri="{FF2B5EF4-FFF2-40B4-BE49-F238E27FC236}">
                <a16:creationId xmlns:a16="http://schemas.microsoft.com/office/drawing/2014/main" id="{4CFDF868-6BC2-408F-8F79-2CB3E13CC2E4}"/>
              </a:ext>
            </a:extLst>
          </p:cNvPr>
          <p:cNvSpPr>
            <a:spLocks noGrp="1"/>
          </p:cNvSpPr>
          <p:nvPr>
            <p:ph type="body" sz="quarter" idx="18"/>
          </p:nvPr>
        </p:nvSpPr>
        <p:spPr>
          <a:xfrm>
            <a:off x="8103731" y="1381373"/>
            <a:ext cx="3041072" cy="1391645"/>
          </a:xfrm>
        </p:spPr>
        <p:txBody>
          <a:bodyPr/>
          <a:lstStyle/>
          <a:p>
            <a:pPr marL="285750" indent="-285750">
              <a:buFont typeface="Wingdings" panose="05000000000000000000" pitchFamily="2" charset="2"/>
              <a:buChar char="Ø"/>
            </a:pPr>
            <a:r>
              <a:rPr lang="en-US"/>
              <a:t>By integrating security into the DevOps pipeline, it automates the process of creating, testing and deploying updates as this will shorten time to remediate when new vulnerabilities are discovered. </a:t>
            </a:r>
          </a:p>
        </p:txBody>
      </p:sp>
      <p:sp>
        <p:nvSpPr>
          <p:cNvPr id="9" name="Text Placeholder 2">
            <a:extLst>
              <a:ext uri="{FF2B5EF4-FFF2-40B4-BE49-F238E27FC236}">
                <a16:creationId xmlns:a16="http://schemas.microsoft.com/office/drawing/2014/main" id="{86313C44-A688-44E6-BBC7-A1E873C4E3F2}"/>
              </a:ext>
            </a:extLst>
          </p:cNvPr>
          <p:cNvSpPr txBox="1">
            <a:spLocks/>
          </p:cNvSpPr>
          <p:nvPr/>
        </p:nvSpPr>
        <p:spPr>
          <a:xfrm>
            <a:off x="1047197" y="3291437"/>
            <a:ext cx="2831247" cy="385942"/>
          </a:xfrm>
          <a:prstGeom prst="rect">
            <a:avLst/>
          </a:prstGeom>
        </p:spPr>
        <p:txBody>
          <a:bodyPr/>
          <a:lstStyle>
            <a:lvl1pPr marL="0" indent="0" algn="l" defTabSz="914400" rtl="0" eaLnBrk="1" latinLnBrk="0" hangingPunct="1">
              <a:lnSpc>
                <a:spcPct val="90000"/>
              </a:lnSpc>
              <a:spcBef>
                <a:spcPts val="1000"/>
              </a:spcBef>
              <a:buFontTx/>
              <a:buNone/>
              <a:defRPr sz="2000" kern="1200" baseline="0">
                <a:solidFill>
                  <a:schemeClr val="tx1"/>
                </a:solidFill>
                <a:latin typeface="CeraGR-Bold ☞" charset="0"/>
                <a:ea typeface="CeraGR-Bold ☞" charset="0"/>
                <a:cs typeface="CeraGR-Bold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Safe Reuse</a:t>
            </a:r>
          </a:p>
        </p:txBody>
      </p:sp>
      <p:sp>
        <p:nvSpPr>
          <p:cNvPr id="10" name="Text Placeholder 3">
            <a:extLst>
              <a:ext uri="{FF2B5EF4-FFF2-40B4-BE49-F238E27FC236}">
                <a16:creationId xmlns:a16="http://schemas.microsoft.com/office/drawing/2014/main" id="{0C748F30-8777-4C55-A3B1-40BF6B86275F}"/>
              </a:ext>
            </a:extLst>
          </p:cNvPr>
          <p:cNvSpPr txBox="1">
            <a:spLocks/>
          </p:cNvSpPr>
          <p:nvPr/>
        </p:nvSpPr>
        <p:spPr>
          <a:xfrm>
            <a:off x="1047198" y="3732561"/>
            <a:ext cx="2699854" cy="1470812"/>
          </a:xfrm>
          <a:prstGeom prst="rect">
            <a:avLst/>
          </a:prstGeom>
        </p:spPr>
        <p:txBody>
          <a:bodyPr/>
          <a:lstStyle>
            <a:lvl1pPr marL="0" indent="0" algn="l" defTabSz="914400" rtl="0" eaLnBrk="1" latinLnBrk="0" hangingPunct="1">
              <a:lnSpc>
                <a:spcPct val="90000"/>
              </a:lnSpc>
              <a:spcBef>
                <a:spcPts val="1000"/>
              </a:spcBef>
              <a:buFontTx/>
              <a:buNone/>
              <a:defRPr sz="1500" kern="1200" baseline="0">
                <a:solidFill>
                  <a:schemeClr val="tx1"/>
                </a:solidFill>
                <a:latin typeface="CeraGR-Regular ☞" charset="0"/>
                <a:ea typeface="CeraGR-Regular ☞" charset="0"/>
                <a:cs typeface="CeraGR-Regular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t>With continuous scanning of packages, dependability on the packages increase with assurance that their vulnerabilities are not picked up.</a:t>
            </a:r>
          </a:p>
        </p:txBody>
      </p:sp>
      <p:sp>
        <p:nvSpPr>
          <p:cNvPr id="11" name="Text Placeholder 2">
            <a:extLst>
              <a:ext uri="{FF2B5EF4-FFF2-40B4-BE49-F238E27FC236}">
                <a16:creationId xmlns:a16="http://schemas.microsoft.com/office/drawing/2014/main" id="{FFDE04EF-D29C-4AC1-9536-E588BFB75A48}"/>
              </a:ext>
            </a:extLst>
          </p:cNvPr>
          <p:cNvSpPr txBox="1">
            <a:spLocks/>
          </p:cNvSpPr>
          <p:nvPr/>
        </p:nvSpPr>
        <p:spPr>
          <a:xfrm>
            <a:off x="4453103" y="3236029"/>
            <a:ext cx="3130691" cy="385942"/>
          </a:xfrm>
          <a:prstGeom prst="rect">
            <a:avLst/>
          </a:prstGeom>
        </p:spPr>
        <p:txBody>
          <a:bodyPr/>
          <a:lstStyle>
            <a:lvl1pPr marL="0" indent="0" algn="l" defTabSz="914400" rtl="0" eaLnBrk="1" latinLnBrk="0" hangingPunct="1">
              <a:lnSpc>
                <a:spcPct val="90000"/>
              </a:lnSpc>
              <a:spcBef>
                <a:spcPts val="1000"/>
              </a:spcBef>
              <a:buFontTx/>
              <a:buNone/>
              <a:defRPr sz="2000" kern="1200" baseline="0">
                <a:solidFill>
                  <a:schemeClr val="tx1"/>
                </a:solidFill>
                <a:latin typeface="CeraGR-Bold ☞" charset="0"/>
                <a:ea typeface="CeraGR-Bold ☞" charset="0"/>
                <a:cs typeface="CeraGR-Bold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Accelerate Threat Scanning</a:t>
            </a:r>
          </a:p>
        </p:txBody>
      </p:sp>
      <p:sp>
        <p:nvSpPr>
          <p:cNvPr id="13" name="Text Placeholder 3">
            <a:extLst>
              <a:ext uri="{FF2B5EF4-FFF2-40B4-BE49-F238E27FC236}">
                <a16:creationId xmlns:a16="http://schemas.microsoft.com/office/drawing/2014/main" id="{5CE50BCC-7B39-43EC-9D1B-08E532956D63}"/>
              </a:ext>
            </a:extLst>
          </p:cNvPr>
          <p:cNvSpPr txBox="1">
            <a:spLocks/>
          </p:cNvSpPr>
          <p:nvPr/>
        </p:nvSpPr>
        <p:spPr>
          <a:xfrm>
            <a:off x="4547831" y="3616929"/>
            <a:ext cx="2699854" cy="1470812"/>
          </a:xfrm>
          <a:prstGeom prst="rect">
            <a:avLst/>
          </a:prstGeom>
        </p:spPr>
        <p:txBody>
          <a:bodyPr/>
          <a:lstStyle>
            <a:lvl1pPr marL="0" indent="0" algn="l" defTabSz="914400" rtl="0" eaLnBrk="1" latinLnBrk="0" hangingPunct="1">
              <a:lnSpc>
                <a:spcPct val="90000"/>
              </a:lnSpc>
              <a:spcBef>
                <a:spcPts val="1000"/>
              </a:spcBef>
              <a:buFontTx/>
              <a:buNone/>
              <a:defRPr sz="1500" kern="1200" baseline="0">
                <a:solidFill>
                  <a:schemeClr val="tx1"/>
                </a:solidFill>
                <a:latin typeface="CeraGR-Regular ☞" charset="0"/>
                <a:ea typeface="CeraGR-Regular ☞" charset="0"/>
                <a:cs typeface="CeraGR-Regular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endParaRPr lang="en-US"/>
          </a:p>
        </p:txBody>
      </p:sp>
      <p:sp>
        <p:nvSpPr>
          <p:cNvPr id="14" name="Text Placeholder 3">
            <a:extLst>
              <a:ext uri="{FF2B5EF4-FFF2-40B4-BE49-F238E27FC236}">
                <a16:creationId xmlns:a16="http://schemas.microsoft.com/office/drawing/2014/main" id="{3CD566B9-384B-4FFC-8455-DE34BACF9865}"/>
              </a:ext>
            </a:extLst>
          </p:cNvPr>
          <p:cNvSpPr txBox="1">
            <a:spLocks/>
          </p:cNvSpPr>
          <p:nvPr/>
        </p:nvSpPr>
        <p:spPr>
          <a:xfrm>
            <a:off x="4547831" y="3735992"/>
            <a:ext cx="2699854" cy="2257097"/>
          </a:xfrm>
          <a:prstGeom prst="rect">
            <a:avLst/>
          </a:prstGeom>
        </p:spPr>
        <p:txBody>
          <a:bodyPr/>
          <a:lstStyle>
            <a:lvl1pPr marL="0" indent="0" algn="l" defTabSz="914400" rtl="0" eaLnBrk="1" latinLnBrk="0" hangingPunct="1">
              <a:lnSpc>
                <a:spcPct val="90000"/>
              </a:lnSpc>
              <a:spcBef>
                <a:spcPts val="1000"/>
              </a:spcBef>
              <a:buFontTx/>
              <a:buNone/>
              <a:defRPr sz="1500" kern="1200" baseline="0">
                <a:solidFill>
                  <a:schemeClr val="tx1"/>
                </a:solidFill>
                <a:latin typeface="CeraGR-Regular ☞" charset="0"/>
                <a:ea typeface="CeraGR-Regular ☞" charset="0"/>
                <a:cs typeface="CeraGR-Regular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t>New vulnerabilities can be discovered in the wild.</a:t>
            </a:r>
          </a:p>
          <a:p>
            <a:pPr marL="285750" indent="-285750">
              <a:buFont typeface="Wingdings" panose="05000000000000000000" pitchFamily="2" charset="2"/>
              <a:buChar char="Ø"/>
            </a:pPr>
            <a:r>
              <a:rPr lang="en-US"/>
              <a:t>With immediate notification security intelligence can become actionable.</a:t>
            </a:r>
          </a:p>
          <a:p>
            <a:pPr marL="285750" indent="-285750">
              <a:buFont typeface="Wingdings" panose="05000000000000000000" pitchFamily="2" charset="2"/>
              <a:buChar char="Ø"/>
            </a:pPr>
            <a:r>
              <a:rPr lang="en-US"/>
              <a:t>Scan the threats and vulnerabilities even before they are discovered by attackers </a:t>
            </a:r>
          </a:p>
        </p:txBody>
      </p:sp>
    </p:spTree>
    <p:extLst>
      <p:ext uri="{BB962C8B-B14F-4D97-AF65-F5344CB8AC3E}">
        <p14:creationId xmlns:p14="http://schemas.microsoft.com/office/powerpoint/2010/main" val="42902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fade">
                                      <p:cBhvr>
                                        <p:cTn id="39" dur="500"/>
                                        <p:tgtEl>
                                          <p:spTgt spid="11">
                                            <p:txEl>
                                              <p:pRg st="0" end="0"/>
                                            </p:txEl>
                                          </p:spTgt>
                                        </p:tgtEl>
                                      </p:cBhvr>
                                    </p:animEffect>
                                  </p:childTnLst>
                                </p:cTn>
                              </p:par>
                            </p:childTnLst>
                          </p:cTn>
                        </p:par>
                        <p:par>
                          <p:cTn id="40" fill="hold">
                            <p:stCondLst>
                              <p:cond delay="45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500"/>
                                        <p:tgtEl>
                                          <p:spTgt spid="1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4">
                                            <p:txEl>
                                              <p:pRg st="1" end="1"/>
                                            </p:txEl>
                                          </p:spTgt>
                                        </p:tgtEl>
                                        <p:attrNameLst>
                                          <p:attrName>style.visibility</p:attrName>
                                        </p:attrNameLst>
                                      </p:cBhvr>
                                      <p:to>
                                        <p:strVal val="visible"/>
                                      </p:to>
                                    </p:set>
                                    <p:animEffect transition="in" filter="fade">
                                      <p:cBhvr>
                                        <p:cTn id="51" dur="500"/>
                                        <p:tgtEl>
                                          <p:spTgt spid="14">
                                            <p:txEl>
                                              <p:pRg st="1" end="1"/>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4">
                                            <p:txEl>
                                              <p:pRg st="2" end="2"/>
                                            </p:txEl>
                                          </p:spTgt>
                                        </p:tgtEl>
                                        <p:attrNameLst>
                                          <p:attrName>style.visibility</p:attrName>
                                        </p:attrNameLst>
                                      </p:cBhvr>
                                      <p:to>
                                        <p:strVal val="visible"/>
                                      </p:to>
                                    </p:set>
                                    <p:animEffect transition="in" filter="fade">
                                      <p:cBhvr>
                                        <p:cTn id="55"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P spid="11" grpId="0" build="p"/>
      <p:bldP spid="13" grpId="0" build="p"/>
      <p:bldP spid="1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28C80-6C9E-404A-9D54-DFC64DB2A0D3}"/>
              </a:ext>
            </a:extLst>
          </p:cNvPr>
          <p:cNvSpPr>
            <a:spLocks noGrp="1"/>
          </p:cNvSpPr>
          <p:nvPr>
            <p:ph type="body" sz="quarter" idx="11"/>
          </p:nvPr>
        </p:nvSpPr>
        <p:spPr>
          <a:xfrm>
            <a:off x="943623" y="331245"/>
            <a:ext cx="2133967" cy="752475"/>
          </a:xfrm>
        </p:spPr>
        <p:txBody>
          <a:bodyPr/>
          <a:lstStyle/>
          <a:p>
            <a:r>
              <a:rPr lang="en-US"/>
              <a:t>CI Flow</a:t>
            </a:r>
          </a:p>
        </p:txBody>
      </p:sp>
      <p:pic>
        <p:nvPicPr>
          <p:cNvPr id="5" name="Picture 4">
            <a:extLst>
              <a:ext uri="{FF2B5EF4-FFF2-40B4-BE49-F238E27FC236}">
                <a16:creationId xmlns:a16="http://schemas.microsoft.com/office/drawing/2014/main" id="{29E0D14F-A795-456F-B98B-4ADB396E6EB1}"/>
              </a:ext>
            </a:extLst>
          </p:cNvPr>
          <p:cNvPicPr>
            <a:picLocks noChangeAspect="1"/>
          </p:cNvPicPr>
          <p:nvPr/>
        </p:nvPicPr>
        <p:blipFill>
          <a:blip r:embed="rId2"/>
          <a:stretch>
            <a:fillRect/>
          </a:stretch>
        </p:blipFill>
        <p:spPr>
          <a:xfrm>
            <a:off x="3864991" y="262642"/>
            <a:ext cx="6316402" cy="5812429"/>
          </a:xfrm>
          <a:prstGeom prst="rect">
            <a:avLst/>
          </a:prstGeom>
        </p:spPr>
      </p:pic>
    </p:spTree>
    <p:extLst>
      <p:ext uri="{BB962C8B-B14F-4D97-AF65-F5344CB8AC3E}">
        <p14:creationId xmlns:p14="http://schemas.microsoft.com/office/powerpoint/2010/main" val="1592776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9192" y="86979"/>
            <a:ext cx="2085460" cy="752475"/>
          </a:xfrm>
        </p:spPr>
        <p:txBody>
          <a:bodyPr/>
          <a:lstStyle/>
          <a:p>
            <a:r>
              <a:rPr lang="en-US"/>
              <a:t>Summary:</a:t>
            </a:r>
          </a:p>
        </p:txBody>
      </p:sp>
      <p:sp>
        <p:nvSpPr>
          <p:cNvPr id="7" name="TextBox 6">
            <a:extLst>
              <a:ext uri="{FF2B5EF4-FFF2-40B4-BE49-F238E27FC236}">
                <a16:creationId xmlns:a16="http://schemas.microsoft.com/office/drawing/2014/main" id="{F68D0ED0-3818-46E2-B7B3-317863FBECA8}"/>
              </a:ext>
            </a:extLst>
          </p:cNvPr>
          <p:cNvSpPr txBox="1"/>
          <p:nvPr/>
        </p:nvSpPr>
        <p:spPr>
          <a:xfrm>
            <a:off x="2191266" y="721870"/>
            <a:ext cx="7781409" cy="4524315"/>
          </a:xfrm>
          <a:prstGeom prst="rect">
            <a:avLst/>
          </a:prstGeom>
          <a:noFill/>
        </p:spPr>
        <p:txBody>
          <a:bodyPr wrap="square" rtlCol="0">
            <a:spAutoFit/>
          </a:bodyPr>
          <a:lstStyle/>
          <a:p>
            <a:pPr marL="285750" indent="-285750">
              <a:buFont typeface="Wingdings" panose="05000000000000000000" pitchFamily="2" charset="2"/>
              <a:buChar char="ü"/>
            </a:pPr>
            <a:r>
              <a:rPr lang="en-US" dirty="0"/>
              <a:t>What is DevOps and why is it important???</a:t>
            </a:r>
          </a:p>
          <a:p>
            <a:pPr marL="285750" indent="-285750">
              <a:buFont typeface="Wingdings" panose="05000000000000000000" pitchFamily="2" charset="2"/>
              <a:buChar char="ü"/>
            </a:pPr>
            <a:r>
              <a:rPr lang="en-US" dirty="0"/>
              <a:t>What is Planning and Importance of Agile</a:t>
            </a:r>
          </a:p>
          <a:p>
            <a:pPr marL="285750" indent="-285750">
              <a:buFont typeface="Wingdings" panose="05000000000000000000" pitchFamily="2" charset="2"/>
              <a:buChar char="ü"/>
            </a:pPr>
            <a:r>
              <a:rPr lang="en-US" dirty="0"/>
              <a:t>Brief overview of Azure DevOps and its features</a:t>
            </a:r>
          </a:p>
          <a:p>
            <a:pPr marL="285750" indent="-285750">
              <a:buFont typeface="Wingdings" panose="05000000000000000000" pitchFamily="2" charset="2"/>
              <a:buChar char="ü"/>
            </a:pPr>
            <a:r>
              <a:rPr lang="en-US" dirty="0"/>
              <a:t>Board planning and Work Tracking tips</a:t>
            </a:r>
          </a:p>
          <a:p>
            <a:pPr marL="285750" indent="-285750">
              <a:buFont typeface="Wingdings" panose="05000000000000000000" pitchFamily="2" charset="2"/>
              <a:buChar char="ü"/>
            </a:pPr>
            <a:r>
              <a:rPr lang="en-US" dirty="0"/>
              <a:t>Importance of Acceptance criteria when defining a user story and Mapping</a:t>
            </a:r>
          </a:p>
          <a:p>
            <a:pPr marL="285750" indent="-285750">
              <a:buFont typeface="Wingdings" panose="05000000000000000000" pitchFamily="2" charset="2"/>
              <a:buChar char="ü"/>
            </a:pPr>
            <a:r>
              <a:rPr lang="en-US" dirty="0"/>
              <a:t>Sprint and capacity planning, how to get Burndown charts for your team from Remaining work field defined for tasks</a:t>
            </a:r>
          </a:p>
          <a:p>
            <a:pPr marL="285750" indent="-285750">
              <a:buFont typeface="Wingdings" panose="05000000000000000000" pitchFamily="2" charset="2"/>
              <a:buChar char="ü"/>
            </a:pPr>
            <a:r>
              <a:rPr lang="en-US" dirty="0"/>
              <a:t>How to Forecast work items and determine team velocity???</a:t>
            </a:r>
          </a:p>
          <a:p>
            <a:pPr marL="285750" indent="-285750">
              <a:buFont typeface="Wingdings" panose="05000000000000000000" pitchFamily="2" charset="2"/>
              <a:buChar char="ü"/>
            </a:pPr>
            <a:r>
              <a:rPr lang="en-US" dirty="0"/>
              <a:t>Forming Queries </a:t>
            </a:r>
          </a:p>
          <a:p>
            <a:pPr marL="285750" indent="-285750">
              <a:buFont typeface="Wingdings" panose="05000000000000000000" pitchFamily="2" charset="2"/>
              <a:buChar char="ü"/>
            </a:pPr>
            <a:r>
              <a:rPr lang="en-US" dirty="0"/>
              <a:t>Use and customization of </a:t>
            </a:r>
            <a:r>
              <a:rPr lang="en-US" dirty="0" err="1"/>
              <a:t>DashBoards</a:t>
            </a:r>
            <a:endParaRPr lang="en-US" dirty="0"/>
          </a:p>
          <a:p>
            <a:pPr marL="285750" indent="-285750">
              <a:buFont typeface="Wingdings" panose="05000000000000000000" pitchFamily="2" charset="2"/>
              <a:buChar char="ü"/>
            </a:pPr>
            <a:r>
              <a:rPr lang="en-US" dirty="0"/>
              <a:t>Git Best Practices</a:t>
            </a:r>
          </a:p>
          <a:p>
            <a:pPr marL="285750" indent="-285750">
              <a:buFont typeface="Wingdings" panose="05000000000000000000" pitchFamily="2" charset="2"/>
              <a:buChar char="ü"/>
            </a:pPr>
            <a:r>
              <a:rPr lang="en-US" dirty="0"/>
              <a:t>Brief introduction to CI/CD</a:t>
            </a:r>
          </a:p>
          <a:p>
            <a:pPr marL="285750" indent="-285750">
              <a:buFont typeface="Wingdings" panose="05000000000000000000" pitchFamily="2" charset="2"/>
              <a:buChar char="ü"/>
            </a:pPr>
            <a:r>
              <a:rPr lang="en-US" dirty="0"/>
              <a:t>What is DevSecOps, its advantages and how it can be incorporated in CI Flow</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a:p>
            <a:endParaRPr lang="en-US" dirty="0"/>
          </a:p>
        </p:txBody>
      </p:sp>
      <p:sp>
        <p:nvSpPr>
          <p:cNvPr id="8" name="Text Placeholder 2">
            <a:extLst>
              <a:ext uri="{FF2B5EF4-FFF2-40B4-BE49-F238E27FC236}">
                <a16:creationId xmlns:a16="http://schemas.microsoft.com/office/drawing/2014/main" id="{5672D9E6-851E-4B3F-A174-A8397B696ACA}"/>
              </a:ext>
            </a:extLst>
          </p:cNvPr>
          <p:cNvSpPr txBox="1">
            <a:spLocks/>
          </p:cNvSpPr>
          <p:nvPr/>
        </p:nvSpPr>
        <p:spPr>
          <a:xfrm>
            <a:off x="8049385" y="4930088"/>
            <a:ext cx="3902697" cy="1206042"/>
          </a:xfrm>
          <a:prstGeom prst="rect">
            <a:avLst/>
          </a:prstGeom>
        </p:spPr>
        <p:txBody>
          <a:bodyPr/>
          <a:lstStyle>
            <a:lvl1pPr marL="0" indent="0" algn="l" defTabSz="914400" rtl="0" eaLnBrk="1" latinLnBrk="0" hangingPunct="1">
              <a:lnSpc>
                <a:spcPct val="90000"/>
              </a:lnSpc>
              <a:spcBef>
                <a:spcPts val="1000"/>
              </a:spcBef>
              <a:buFontTx/>
              <a:buNone/>
              <a:defRPr sz="2000" kern="1200" baseline="0">
                <a:solidFill>
                  <a:schemeClr val="tx1"/>
                </a:solidFill>
                <a:latin typeface="CeraGR-Regular ☞" charset="0"/>
                <a:ea typeface="CeraGR-Regular ☞" charset="0"/>
                <a:cs typeface="CeraGR-Regular ☞"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For support contact: </a:t>
            </a:r>
            <a:r>
              <a:rPr lang="en-US" dirty="0">
                <a:hlinkClick r:id="rId2"/>
              </a:rPr>
              <a:t>palakkamal.joshi@newwave.io</a:t>
            </a:r>
            <a:endParaRPr lang="en-US" dirty="0"/>
          </a:p>
          <a:p>
            <a:r>
              <a:rPr lang="en-US" dirty="0">
                <a:hlinkClick r:id="rId3"/>
              </a:rPr>
              <a:t>vignesh.sunderrajan@newwave.io </a:t>
            </a:r>
            <a:r>
              <a:rPr lang="en-US" b="1" dirty="0">
                <a:hlinkClick r:id="rId3"/>
              </a:rPr>
              <a:t> </a:t>
            </a:r>
            <a:endParaRPr lang="en-US" b="1" dirty="0"/>
          </a:p>
        </p:txBody>
      </p:sp>
    </p:spTree>
    <p:extLst>
      <p:ext uri="{BB962C8B-B14F-4D97-AF65-F5344CB8AC3E}">
        <p14:creationId xmlns:p14="http://schemas.microsoft.com/office/powerpoint/2010/main" val="1154772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63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7412" y="2024744"/>
            <a:ext cx="4049486" cy="2696546"/>
          </a:xfrm>
        </p:spPr>
        <p:txBody>
          <a:bodyPr/>
          <a:lstStyle/>
          <a:p>
            <a:pPr algn="ctr"/>
            <a:r>
              <a:rPr lang="en-US"/>
              <a:t>Why are Enterprises moving to DevOps???</a:t>
            </a:r>
          </a:p>
        </p:txBody>
      </p:sp>
    </p:spTree>
    <p:extLst>
      <p:ext uri="{BB962C8B-B14F-4D97-AF65-F5344CB8AC3E}">
        <p14:creationId xmlns:p14="http://schemas.microsoft.com/office/powerpoint/2010/main" val="790333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5D5C3C6DB6DB478482BD4680BF2F15" ma:contentTypeVersion="8" ma:contentTypeDescription="Create a new document." ma:contentTypeScope="" ma:versionID="4c1a29138dec9f3b219ef772240b8755">
  <xsd:schema xmlns:xsd="http://www.w3.org/2001/XMLSchema" xmlns:xs="http://www.w3.org/2001/XMLSchema" xmlns:p="http://schemas.microsoft.com/office/2006/metadata/properties" xmlns:ns2="760e1d1f-0553-4710-b6d7-df4f90a747de" targetNamespace="http://schemas.microsoft.com/office/2006/metadata/properties" ma:root="true" ma:fieldsID="737e7b045b2e7d715efcdef106faf069" ns2:_="">
    <xsd:import namespace="760e1d1f-0553-4710-b6d7-df4f90a747d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e1d1f-0553-4710-b6d7-df4f90a747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54D0F8-7E42-4513-AA91-0470CA2A304A}">
  <ds:schemaRefs>
    <ds:schemaRef ds:uri="http://schemas.microsoft.com/sharepoint/v3/contenttype/forms"/>
  </ds:schemaRefs>
</ds:datastoreItem>
</file>

<file path=customXml/itemProps2.xml><?xml version="1.0" encoding="utf-8"?>
<ds:datastoreItem xmlns:ds="http://schemas.openxmlformats.org/officeDocument/2006/customXml" ds:itemID="{FE94B569-DA12-4A53-99EC-AFAC915380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e1d1f-0553-4710-b6d7-df4f90a747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A96FD-56AC-4C0F-9C0B-D46DF69C5051}">
  <ds:schemaRefs>
    <ds:schemaRef ds:uri="http://purl.org/dc/terms/"/>
    <ds:schemaRef ds:uri="http://purl.org/dc/elements/1.1/"/>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edda83e3-066a-437a-a7b8-16b8b774517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2695</TotalTime>
  <Words>4551</Words>
  <Application>Microsoft Office PowerPoint</Application>
  <PresentationFormat>Widescreen</PresentationFormat>
  <Paragraphs>588</Paragraphs>
  <Slides>83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Calibri Light</vt:lpstr>
      <vt:lpstr>CeraGR-Bold ☞</vt:lpstr>
      <vt:lpstr>CeraGR-Light ☞</vt:lpstr>
      <vt:lpstr>CeraGR-Regular ☞</vt:lpstr>
      <vt:lpstr>wf_segoe-ui_normal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Harlie Yeldezian</dc:creator>
  <cp:lastModifiedBy>Hui Lin</cp:lastModifiedBy>
  <cp:revision>88</cp:revision>
  <dcterms:created xsi:type="dcterms:W3CDTF">2018-02-07T19:21:41Z</dcterms:created>
  <dcterms:modified xsi:type="dcterms:W3CDTF">2021-02-10T16:01:35Z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0x0101003F5D5C3C6DB6DB478482BD4680BF2F15</vt:lpwstr>
  </property>
</Properties>
</file>